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38018"/>
            <a:ext cx="7556421" cy="1559243"/>
          </a:xfrm>
          <a:prstGeom prst="rect">
            <a:avLst/>
          </a:prstGeom>
          <a:noFill/>
          <a:ln/>
        </p:spPr>
        <p:txBody>
          <a:bodyPr wrap="squar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TÍCH VÀ THIẾT KẾ PHẦN MỀM (LAB 1)</a:t>
            </a:r>
            <a:endParaRPr lang="en-US" sz="4900" dirty="0"/>
          </a:p>
        </p:txBody>
      </p:sp>
      <p:sp>
        <p:nvSpPr>
          <p:cNvPr id="4" name="Text 1"/>
          <p:cNvSpPr/>
          <p:nvPr/>
        </p:nvSpPr>
        <p:spPr>
          <a:xfrm>
            <a:off x="793790" y="413742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Áp dụng Kỹ thuật Phân rã (Decomposition) để Phân tích Yêu cầu Dự án</a:t>
            </a:r>
            <a:endParaRPr lang="en-US" sz="1750" dirty="0"/>
          </a:p>
        </p:txBody>
      </p:sp>
      <p:sp>
        <p:nvSpPr>
          <p:cNvPr id="5" name="Text 2"/>
          <p:cNvSpPr/>
          <p:nvPr/>
        </p:nvSpPr>
        <p:spPr>
          <a:xfrm>
            <a:off x="1133951" y="5373529"/>
            <a:ext cx="7216259"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Tone: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Trình bày rõ ràng, hướng dẫn, mang tính sư phạm.</a:t>
            </a:r>
            <a:endParaRPr lang="en-US" sz="1750" dirty="0"/>
          </a:p>
        </p:txBody>
      </p:sp>
      <p:sp>
        <p:nvSpPr>
          <p:cNvPr id="6" name="Shape 3"/>
          <p:cNvSpPr/>
          <p:nvPr/>
        </p:nvSpPr>
        <p:spPr>
          <a:xfrm>
            <a:off x="793790" y="5118378"/>
            <a:ext cx="30480" cy="873204"/>
          </a:xfrm>
          <a:prstGeom prst="rect">
            <a:avLst/>
          </a:prstGeom>
          <a:solidFill>
            <a:srgbClr val="6237C8"/>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75561"/>
            <a:ext cx="9610844"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Tóm Tắt Lab 1: Từ Phân Tích Đến Cấu Trúc</a:t>
            </a:r>
            <a:endParaRPr lang="en-US" sz="3900" dirty="0"/>
          </a:p>
        </p:txBody>
      </p:sp>
      <p:sp>
        <p:nvSpPr>
          <p:cNvPr id="3" name="Text 1"/>
          <p:cNvSpPr/>
          <p:nvPr/>
        </p:nvSpPr>
        <p:spPr>
          <a:xfrm>
            <a:off x="793790" y="17528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Thành công trong Lab 1 là bước đệm quan trọng để xây dựng một phần mềm có cấu trúc vững chắc và dễ mở rộng.</a:t>
            </a:r>
            <a:endParaRPr lang="en-US" sz="1750" dirty="0"/>
          </a:p>
        </p:txBody>
      </p:sp>
      <p:sp>
        <p:nvSpPr>
          <p:cNvPr id="4" name="Text 2"/>
          <p:cNvSpPr/>
          <p:nvPr/>
        </p:nvSpPr>
        <p:spPr>
          <a:xfrm>
            <a:off x="1913811" y="2982516"/>
            <a:ext cx="3118842" cy="389930"/>
          </a:xfrm>
          <a:prstGeom prst="rect">
            <a:avLst/>
          </a:prstGeom>
          <a:noFill/>
          <a:ln/>
        </p:spPr>
        <p:txBody>
          <a:bodyPr wrap="none" lIns="0" tIns="0" rIns="0" bIns="0" rtlCol="0" anchor="t"/>
          <a:lstStyle/>
          <a:p>
            <a:pPr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Decomposition</a:t>
            </a:r>
            <a:endParaRPr lang="en-US" sz="2450" dirty="0"/>
          </a:p>
        </p:txBody>
      </p:sp>
      <p:sp>
        <p:nvSpPr>
          <p:cNvPr id="5" name="Text 3"/>
          <p:cNvSpPr/>
          <p:nvPr/>
        </p:nvSpPr>
        <p:spPr>
          <a:xfrm>
            <a:off x="793790" y="3508534"/>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Chia nhỏ thành các hàm.</a:t>
            </a:r>
            <a:endParaRPr lang="en-US" sz="1750" dirty="0"/>
          </a:p>
        </p:txBody>
      </p:sp>
      <p:pic>
        <p:nvPicPr>
          <p:cNvPr id="6" name="Image 0" descr="preencoded.png">    </p:cNvPr>
          <p:cNvPicPr>
            <a:picLocks noChangeAspect="1"/>
          </p:cNvPicPr>
          <p:nvPr/>
        </p:nvPicPr>
        <p:blipFill>
          <a:blip r:embed="rId1"/>
          <a:stretch>
            <a:fillRect/>
          </a:stretch>
        </p:blipFill>
        <p:spPr>
          <a:xfrm>
            <a:off x="5032653" y="2370892"/>
            <a:ext cx="4564975" cy="4564975"/>
          </a:xfrm>
          <a:prstGeom prst="rect">
            <a:avLst/>
          </a:prstGeom>
        </p:spPr>
      </p:pic>
      <p:pic>
        <p:nvPicPr>
          <p:cNvPr id="7" name="Image 1" descr="preencoded.png">    </p:cNvPr>
          <p:cNvPicPr>
            <a:picLocks noChangeAspect="1"/>
          </p:cNvPicPr>
          <p:nvPr/>
        </p:nvPicPr>
        <p:blipFill>
          <a:blip r:embed="rId2"/>
          <a:stretch>
            <a:fillRect/>
          </a:stretch>
        </p:blipFill>
        <p:spPr>
          <a:xfrm>
            <a:off x="6204585" y="3763089"/>
            <a:ext cx="318968" cy="398621"/>
          </a:xfrm>
          <a:prstGeom prst="rect">
            <a:avLst/>
          </a:prstGeom>
        </p:spPr>
      </p:pic>
      <p:sp>
        <p:nvSpPr>
          <p:cNvPr id="8" name="Text 4"/>
          <p:cNvSpPr/>
          <p:nvPr/>
        </p:nvSpPr>
        <p:spPr>
          <a:xfrm>
            <a:off x="9597628" y="2573774"/>
            <a:ext cx="31188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Pattern Recognition</a:t>
            </a:r>
            <a:endParaRPr lang="en-US" sz="2450" dirty="0"/>
          </a:p>
        </p:txBody>
      </p:sp>
      <p:sp>
        <p:nvSpPr>
          <p:cNvPr id="9" name="Text 5"/>
          <p:cNvSpPr/>
          <p:nvPr/>
        </p:nvSpPr>
        <p:spPr>
          <a:xfrm>
            <a:off x="9597628" y="3099792"/>
            <a:ext cx="423898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Xác định khối logic tái sử dụng.</a:t>
            </a:r>
            <a:endParaRPr lang="en-US" sz="1750" dirty="0"/>
          </a:p>
        </p:txBody>
      </p:sp>
      <p:pic>
        <p:nvPicPr>
          <p:cNvPr id="10" name="Image 2" descr="preencoded.png">    </p:cNvPr>
          <p:cNvPicPr>
            <a:picLocks noChangeAspect="1"/>
          </p:cNvPicPr>
          <p:nvPr/>
        </p:nvPicPr>
        <p:blipFill>
          <a:blip r:embed="rId3"/>
          <a:stretch>
            <a:fillRect/>
          </a:stretch>
        </p:blipFill>
        <p:spPr>
          <a:xfrm>
            <a:off x="5032653" y="2370892"/>
            <a:ext cx="4564975" cy="4564975"/>
          </a:xfrm>
          <a:prstGeom prst="rect">
            <a:avLst/>
          </a:prstGeom>
        </p:spPr>
      </p:pic>
      <p:pic>
        <p:nvPicPr>
          <p:cNvPr id="11" name="Image 3" descr="preencoded.png">    </p:cNvPr>
          <p:cNvPicPr>
            <a:picLocks noChangeAspect="1"/>
          </p:cNvPicPr>
          <p:nvPr/>
        </p:nvPicPr>
        <p:blipFill>
          <a:blip r:embed="rId4"/>
          <a:stretch>
            <a:fillRect/>
          </a:stretch>
        </p:blipFill>
        <p:spPr>
          <a:xfrm>
            <a:off x="7518797" y="3336012"/>
            <a:ext cx="318968" cy="398621"/>
          </a:xfrm>
          <a:prstGeom prst="rect">
            <a:avLst/>
          </a:prstGeom>
        </p:spPr>
      </p:pic>
      <p:sp>
        <p:nvSpPr>
          <p:cNvPr id="12" name="Text 6"/>
          <p:cNvSpPr/>
          <p:nvPr/>
        </p:nvSpPr>
        <p:spPr>
          <a:xfrm>
            <a:off x="10051256" y="4208859"/>
            <a:ext cx="31188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Analysis Document</a:t>
            </a:r>
            <a:endParaRPr lang="en-US" sz="2450" dirty="0"/>
          </a:p>
        </p:txBody>
      </p:sp>
      <p:sp>
        <p:nvSpPr>
          <p:cNvPr id="13" name="Text 7"/>
          <p:cNvSpPr/>
          <p:nvPr/>
        </p:nvSpPr>
        <p:spPr>
          <a:xfrm>
            <a:off x="10051256" y="4734878"/>
            <a:ext cx="3785354"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Sản phẩm đầu ra chi tiết.</a:t>
            </a:r>
            <a:endParaRPr lang="en-US" sz="1750" dirty="0"/>
          </a:p>
        </p:txBody>
      </p:sp>
      <p:pic>
        <p:nvPicPr>
          <p:cNvPr id="14" name="Image 4" descr="preencoded.png">    </p:cNvPr>
          <p:cNvPicPr>
            <a:picLocks noChangeAspect="1"/>
          </p:cNvPicPr>
          <p:nvPr/>
        </p:nvPicPr>
        <p:blipFill>
          <a:blip r:embed="rId5"/>
          <a:stretch>
            <a:fillRect/>
          </a:stretch>
        </p:blipFill>
        <p:spPr>
          <a:xfrm>
            <a:off x="5032653" y="2370892"/>
            <a:ext cx="4564975" cy="4564975"/>
          </a:xfrm>
          <a:prstGeom prst="rect">
            <a:avLst/>
          </a:prstGeom>
        </p:spPr>
      </p:pic>
      <p:pic>
        <p:nvPicPr>
          <p:cNvPr id="15" name="Image 5" descr="preencoded.png">    </p:cNvPr>
          <p:cNvPicPr>
            <a:picLocks noChangeAspect="1"/>
          </p:cNvPicPr>
          <p:nvPr/>
        </p:nvPicPr>
        <p:blipFill>
          <a:blip r:embed="rId6"/>
          <a:stretch>
            <a:fillRect/>
          </a:stretch>
        </p:blipFill>
        <p:spPr>
          <a:xfrm>
            <a:off x="8331041" y="4454009"/>
            <a:ext cx="318968" cy="398621"/>
          </a:xfrm>
          <a:prstGeom prst="rect">
            <a:avLst/>
          </a:prstGeom>
        </p:spPr>
      </p:pic>
      <p:sp>
        <p:nvSpPr>
          <p:cNvPr id="16" name="Text 8"/>
          <p:cNvSpPr/>
          <p:nvPr/>
        </p:nvSpPr>
        <p:spPr>
          <a:xfrm>
            <a:off x="9597628" y="5843945"/>
            <a:ext cx="3328154"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Cấu Trúc Code Rõ Ràng</a:t>
            </a:r>
            <a:endParaRPr lang="en-US" sz="2450" dirty="0"/>
          </a:p>
        </p:txBody>
      </p:sp>
      <p:sp>
        <p:nvSpPr>
          <p:cNvPr id="17" name="Text 9"/>
          <p:cNvSpPr/>
          <p:nvPr/>
        </p:nvSpPr>
        <p:spPr>
          <a:xfrm>
            <a:off x="9597628" y="6369963"/>
            <a:ext cx="4238982"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Nền tảng cho Lab 3 (Abstraction).</a:t>
            </a:r>
            <a:endParaRPr lang="en-US" sz="1750" dirty="0"/>
          </a:p>
        </p:txBody>
      </p:sp>
      <p:pic>
        <p:nvPicPr>
          <p:cNvPr id="18" name="Image 6" descr="preencoded.png">    </p:cNvPr>
          <p:cNvPicPr>
            <a:picLocks noChangeAspect="1"/>
          </p:cNvPicPr>
          <p:nvPr/>
        </p:nvPicPr>
        <p:blipFill>
          <a:blip r:embed="rId7"/>
          <a:stretch>
            <a:fillRect/>
          </a:stretch>
        </p:blipFill>
        <p:spPr>
          <a:xfrm>
            <a:off x="5032653" y="2370892"/>
            <a:ext cx="4564975" cy="4564975"/>
          </a:xfrm>
          <a:prstGeom prst="rect">
            <a:avLst/>
          </a:prstGeom>
        </p:spPr>
      </p:pic>
      <p:pic>
        <p:nvPicPr>
          <p:cNvPr id="19" name="Image 7" descr="preencoded.png">    </p:cNvPr>
          <p:cNvPicPr>
            <a:picLocks noChangeAspect="1"/>
          </p:cNvPicPr>
          <p:nvPr/>
        </p:nvPicPr>
        <p:blipFill>
          <a:blip r:embed="rId8"/>
          <a:stretch>
            <a:fillRect/>
          </a:stretch>
        </p:blipFill>
        <p:spPr>
          <a:xfrm>
            <a:off x="7518797" y="5572006"/>
            <a:ext cx="318968" cy="398621"/>
          </a:xfrm>
          <a:prstGeom prst="rect">
            <a:avLst/>
          </a:prstGeom>
        </p:spPr>
      </p:pic>
      <p:sp>
        <p:nvSpPr>
          <p:cNvPr id="20" name="Text 10"/>
          <p:cNvSpPr/>
          <p:nvPr/>
        </p:nvSpPr>
        <p:spPr>
          <a:xfrm>
            <a:off x="1913811" y="5435084"/>
            <a:ext cx="3118842" cy="389930"/>
          </a:xfrm>
          <a:prstGeom prst="rect">
            <a:avLst/>
          </a:prstGeom>
          <a:noFill/>
          <a:ln/>
        </p:spPr>
        <p:txBody>
          <a:bodyPr wrap="none" lIns="0" tIns="0" rIns="0" bIns="0" rtlCol="0" anchor="t"/>
          <a:lstStyle/>
          <a:p>
            <a:pPr algn="r"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Trực Quan Hóa</a:t>
            </a:r>
            <a:endParaRPr lang="en-US" sz="2450" dirty="0"/>
          </a:p>
        </p:txBody>
      </p:sp>
      <p:sp>
        <p:nvSpPr>
          <p:cNvPr id="21" name="Text 11"/>
          <p:cNvSpPr/>
          <p:nvPr/>
        </p:nvSpPr>
        <p:spPr>
          <a:xfrm>
            <a:off x="793790" y="5961102"/>
            <a:ext cx="4238863" cy="362903"/>
          </a:xfrm>
          <a:prstGeom prst="rect">
            <a:avLst/>
          </a:prstGeom>
          <a:noFill/>
          <a:ln/>
        </p:spPr>
        <p:txBody>
          <a:bodyPr wrap="none" lIns="0" tIns="0" rIns="0" bIns="0" rtlCol="0" anchor="t"/>
          <a:lstStyle/>
          <a:p>
            <a:pPr algn="r" indent="0" marL="0">
              <a:lnSpc>
                <a:spcPts val="2850"/>
              </a:lnSpc>
              <a:buNone/>
            </a:pPr>
            <a:r>
              <a:rPr lang="en-US" sz="1750" dirty="0">
                <a:solidFill>
                  <a:srgbClr val="272525"/>
                </a:solidFill>
                <a:latin typeface="Inter" pitchFamily="34" charset="0"/>
                <a:ea typeface="Inter" pitchFamily="34" charset="-122"/>
                <a:cs typeface="Inter" pitchFamily="34" charset="-120"/>
              </a:rPr>
              <a:t>Sử dụng bảng, sơ đồ.</a:t>
            </a:r>
            <a:endParaRPr lang="en-US" sz="1750" dirty="0"/>
          </a:p>
        </p:txBody>
      </p:sp>
      <p:pic>
        <p:nvPicPr>
          <p:cNvPr id="22" name="Image 8" descr="preencoded.png">    </p:cNvPr>
          <p:cNvPicPr>
            <a:picLocks noChangeAspect="1"/>
          </p:cNvPicPr>
          <p:nvPr/>
        </p:nvPicPr>
        <p:blipFill>
          <a:blip r:embed="rId9"/>
          <a:stretch>
            <a:fillRect/>
          </a:stretch>
        </p:blipFill>
        <p:spPr>
          <a:xfrm>
            <a:off x="5032653" y="2370892"/>
            <a:ext cx="4564975" cy="4564975"/>
          </a:xfrm>
          <a:prstGeom prst="rect">
            <a:avLst/>
          </a:prstGeom>
        </p:spPr>
      </p:pic>
      <p:pic>
        <p:nvPicPr>
          <p:cNvPr id="23" name="Image 9" descr="preencoded.png">    </p:cNvPr>
          <p:cNvPicPr>
            <a:picLocks noChangeAspect="1"/>
          </p:cNvPicPr>
          <p:nvPr/>
        </p:nvPicPr>
        <p:blipFill>
          <a:blip r:embed="rId10"/>
          <a:stretch>
            <a:fillRect/>
          </a:stretch>
        </p:blipFill>
        <p:spPr>
          <a:xfrm>
            <a:off x="6204585" y="5144929"/>
            <a:ext cx="318968" cy="398621"/>
          </a:xfrm>
          <a:prstGeom prst="rect">
            <a:avLst/>
          </a:prstGeom>
        </p:spPr>
      </p:pic>
      <p:sp>
        <p:nvSpPr>
          <p:cNvPr id="24" name="Text 12"/>
          <p:cNvSpPr/>
          <p:nvPr/>
        </p:nvSpPr>
        <p:spPr>
          <a:xfrm>
            <a:off x="793790" y="719101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Hãy bắt đầu phân tích dự án "Quản lý Sinh viên" của bạn một cách hệ thống ngay hôm nay!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1888"/>
            <a:ext cx="6182082"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Mục Tiêu Cốt Lõi Của Lab 1</a:t>
            </a:r>
            <a:endParaRPr lang="en-US" sz="3900" dirty="0"/>
          </a:p>
        </p:txBody>
      </p:sp>
      <p:sp>
        <p:nvSpPr>
          <p:cNvPr id="4" name="Text 1"/>
          <p:cNvSpPr/>
          <p:nvPr/>
        </p:nvSpPr>
        <p:spPr>
          <a:xfrm>
            <a:off x="6280190" y="1785699"/>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Lab 1 tập trung vào việc áp dụng hai kỹ thuật nền tảng trong phân tích hệ thống để tạo ra Tài liệu Phân tích (Analysis Document) chi tiết, chuẩn bị cho quá trình lập trình.</a:t>
            </a:r>
            <a:endParaRPr lang="en-US" sz="1750" dirty="0"/>
          </a:p>
        </p:txBody>
      </p:sp>
      <p:sp>
        <p:nvSpPr>
          <p:cNvPr id="5" name="Shape 2"/>
          <p:cNvSpPr/>
          <p:nvPr/>
        </p:nvSpPr>
        <p:spPr>
          <a:xfrm>
            <a:off x="6280190" y="3129558"/>
            <a:ext cx="7556421" cy="1844159"/>
          </a:xfrm>
          <a:prstGeom prst="roundRect">
            <a:avLst>
              <a:gd name="adj" fmla="val 7933"/>
            </a:avLst>
          </a:prstGeom>
          <a:solidFill>
            <a:srgbClr val="FDFAF7"/>
          </a:solidFill>
          <a:ln w="30480">
            <a:solidFill>
              <a:srgbClr val="C6BDDA"/>
            </a:solidFill>
            <a:prstDash val="solid"/>
          </a:ln>
        </p:spPr>
      </p:sp>
      <p:sp>
        <p:nvSpPr>
          <p:cNvPr id="6" name="Shape 3"/>
          <p:cNvSpPr/>
          <p:nvPr/>
        </p:nvSpPr>
        <p:spPr>
          <a:xfrm>
            <a:off x="6249710" y="3129558"/>
            <a:ext cx="121920" cy="1844159"/>
          </a:xfrm>
          <a:prstGeom prst="roundRect">
            <a:avLst>
              <a:gd name="adj" fmla="val 78139"/>
            </a:avLst>
          </a:prstGeom>
          <a:solidFill>
            <a:srgbClr val="6237C8"/>
          </a:solidFill>
          <a:ln/>
        </p:spPr>
      </p:sp>
      <p:sp>
        <p:nvSpPr>
          <p:cNvPr id="7" name="Text 4"/>
          <p:cNvSpPr/>
          <p:nvPr/>
        </p:nvSpPr>
        <p:spPr>
          <a:xfrm>
            <a:off x="6628924" y="3386852"/>
            <a:ext cx="4694515" cy="467678"/>
          </a:xfrm>
          <a:prstGeom prst="rect">
            <a:avLst/>
          </a:prstGeom>
          <a:noFill/>
          <a:ln/>
        </p:spPr>
        <p:txBody>
          <a:bodyPr wrap="none" lIns="0" tIns="0" rIns="0" bIns="0" rtlCol="0" anchor="t"/>
          <a:lstStyle/>
          <a:p>
            <a:pPr algn="l" indent="0" marL="0">
              <a:lnSpc>
                <a:spcPts val="3650"/>
              </a:lnSpc>
              <a:buNone/>
            </a:pPr>
            <a:r>
              <a:rPr lang="en-US" sz="2900" b="1" dirty="0">
                <a:solidFill>
                  <a:srgbClr val="272525"/>
                </a:solidFill>
                <a:latin typeface="Petrona Bold" pitchFamily="34" charset="0"/>
                <a:ea typeface="Petrona Bold" pitchFamily="34" charset="-122"/>
                <a:cs typeface="Petrona Bold" pitchFamily="34" charset="-120"/>
              </a:rPr>
              <a:t>1. Phân Rã (Decomposition)</a:t>
            </a:r>
            <a:endParaRPr lang="en-US" sz="2900" dirty="0"/>
          </a:p>
        </p:txBody>
      </p:sp>
      <p:sp>
        <p:nvSpPr>
          <p:cNvPr id="8" name="Text 5"/>
          <p:cNvSpPr/>
          <p:nvPr/>
        </p:nvSpPr>
        <p:spPr>
          <a:xfrm>
            <a:off x="6628924" y="3990618"/>
            <a:ext cx="695039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Chia dự án lớn ("Quản lý Sinh viên") thành các chức năng nhỏ, dễ quản lý và triển khai (ví dụ: Thêm, Tính GPA, Lưu tệp).</a:t>
            </a:r>
            <a:endParaRPr lang="en-US" sz="1750" dirty="0"/>
          </a:p>
        </p:txBody>
      </p:sp>
      <p:sp>
        <p:nvSpPr>
          <p:cNvPr id="9" name="Shape 6"/>
          <p:cNvSpPr/>
          <p:nvPr/>
        </p:nvSpPr>
        <p:spPr>
          <a:xfrm>
            <a:off x="6280190" y="5200531"/>
            <a:ext cx="7556421" cy="2207062"/>
          </a:xfrm>
          <a:prstGeom prst="roundRect">
            <a:avLst>
              <a:gd name="adj" fmla="val 6629"/>
            </a:avLst>
          </a:prstGeom>
          <a:solidFill>
            <a:srgbClr val="FDFAF7"/>
          </a:solidFill>
          <a:ln w="30480">
            <a:solidFill>
              <a:srgbClr val="C6BDDA"/>
            </a:solidFill>
            <a:prstDash val="solid"/>
          </a:ln>
        </p:spPr>
      </p:sp>
      <p:sp>
        <p:nvSpPr>
          <p:cNvPr id="10" name="Shape 7"/>
          <p:cNvSpPr/>
          <p:nvPr/>
        </p:nvSpPr>
        <p:spPr>
          <a:xfrm>
            <a:off x="6249710" y="5200531"/>
            <a:ext cx="121920" cy="2207062"/>
          </a:xfrm>
          <a:prstGeom prst="roundRect">
            <a:avLst>
              <a:gd name="adj" fmla="val 78139"/>
            </a:avLst>
          </a:prstGeom>
          <a:solidFill>
            <a:srgbClr val="6237C8"/>
          </a:solidFill>
          <a:ln/>
        </p:spPr>
      </p:sp>
      <p:sp>
        <p:nvSpPr>
          <p:cNvPr id="11" name="Text 8"/>
          <p:cNvSpPr/>
          <p:nvPr/>
        </p:nvSpPr>
        <p:spPr>
          <a:xfrm>
            <a:off x="6628924" y="5457825"/>
            <a:ext cx="6915864" cy="467678"/>
          </a:xfrm>
          <a:prstGeom prst="rect">
            <a:avLst/>
          </a:prstGeom>
          <a:noFill/>
          <a:ln/>
        </p:spPr>
        <p:txBody>
          <a:bodyPr wrap="none" lIns="0" tIns="0" rIns="0" bIns="0" rtlCol="0" anchor="t"/>
          <a:lstStyle/>
          <a:p>
            <a:pPr algn="l" indent="0" marL="0">
              <a:lnSpc>
                <a:spcPts val="3650"/>
              </a:lnSpc>
              <a:buNone/>
            </a:pPr>
            <a:r>
              <a:rPr lang="en-US" sz="2900" b="1" dirty="0">
                <a:solidFill>
                  <a:srgbClr val="272525"/>
                </a:solidFill>
                <a:latin typeface="Petrona Bold" pitchFamily="34" charset="0"/>
                <a:ea typeface="Petrona Bold" pitchFamily="34" charset="-122"/>
                <a:cs typeface="Petrona Bold" pitchFamily="34" charset="-120"/>
              </a:rPr>
              <a:t>2. Nhận Dạng Mẫu (Pattern Recognition)</a:t>
            </a:r>
            <a:endParaRPr lang="en-US" sz="2900" dirty="0"/>
          </a:p>
        </p:txBody>
      </p:sp>
      <p:sp>
        <p:nvSpPr>
          <p:cNvPr id="12" name="Text 9"/>
          <p:cNvSpPr/>
          <p:nvPr/>
        </p:nvSpPr>
        <p:spPr>
          <a:xfrm>
            <a:off x="6628924" y="6061591"/>
            <a:ext cx="695039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Xác định các khối logic lặp lại, chuẩn bị cho việc sử dụng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Hàm (Functions)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và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Trừu tượng hóa (Abstraction)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trong các Lab tiếp theo.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7106"/>
            <a:ext cx="7318891" cy="592574"/>
          </a:xfrm>
          <a:prstGeom prst="rect">
            <a:avLst/>
          </a:prstGeom>
          <a:noFill/>
          <a:ln/>
        </p:spPr>
        <p:txBody>
          <a:bodyPr wrap="none" lIns="0" tIns="0" rIns="0" bIns="0" rtlCol="0" anchor="t"/>
          <a:lstStyle/>
          <a:p>
            <a:pPr algn="l" indent="0" marL="0">
              <a:lnSpc>
                <a:spcPts val="4650"/>
              </a:lnSpc>
              <a:buNone/>
            </a:pPr>
            <a:r>
              <a:rPr lang="en-US" sz="3700" b="1" dirty="0">
                <a:solidFill>
                  <a:srgbClr val="F95F88"/>
                </a:solidFill>
                <a:latin typeface="Petrona Bold" pitchFamily="34" charset="0"/>
                <a:ea typeface="Petrona Bold" pitchFamily="34" charset="-122"/>
                <a:cs typeface="Petrona Bold" pitchFamily="34" charset="-120"/>
              </a:rPr>
              <a:t>Bước 1: Phân Rã Chức Năng Dự Án</a:t>
            </a:r>
            <a:endParaRPr lang="en-US" sz="3700" dirty="0"/>
          </a:p>
        </p:txBody>
      </p:sp>
      <p:sp>
        <p:nvSpPr>
          <p:cNvPr id="3" name="Text 1"/>
          <p:cNvSpPr/>
          <p:nvPr/>
        </p:nvSpPr>
        <p:spPr>
          <a:xfrm>
            <a:off x="793790" y="1680567"/>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Dự án "Quản lý Sinh viên" được chia thành các nhiệm vụ con cụ thể, mỗi nhiệm vụ tương ứng với một hàm (function) trong mã code.</a:t>
            </a:r>
            <a:endParaRPr lang="en-US" sz="1650" dirty="0"/>
          </a:p>
        </p:txBody>
      </p:sp>
      <p:sp>
        <p:nvSpPr>
          <p:cNvPr id="4" name="Shape 2"/>
          <p:cNvSpPr/>
          <p:nvPr/>
        </p:nvSpPr>
        <p:spPr>
          <a:xfrm>
            <a:off x="793790" y="2935724"/>
            <a:ext cx="6413659" cy="2049066"/>
          </a:xfrm>
          <a:prstGeom prst="roundRect">
            <a:avLst>
              <a:gd name="adj" fmla="val 7140"/>
            </a:avLst>
          </a:prstGeom>
          <a:solidFill>
            <a:srgbClr val="FDFAF7"/>
          </a:solidFill>
          <a:ln/>
        </p:spPr>
      </p:sp>
      <p:sp>
        <p:nvSpPr>
          <p:cNvPr id="5" name="Shape 3"/>
          <p:cNvSpPr/>
          <p:nvPr/>
        </p:nvSpPr>
        <p:spPr>
          <a:xfrm>
            <a:off x="793790" y="2905244"/>
            <a:ext cx="6413659" cy="121920"/>
          </a:xfrm>
          <a:prstGeom prst="roundRect">
            <a:avLst>
              <a:gd name="adj" fmla="val 74233"/>
            </a:avLst>
          </a:prstGeom>
          <a:solidFill>
            <a:srgbClr val="6237C8"/>
          </a:solidFill>
          <a:ln/>
        </p:spPr>
      </p:sp>
      <p:sp>
        <p:nvSpPr>
          <p:cNvPr id="6" name="Shape 4"/>
          <p:cNvSpPr/>
          <p:nvPr/>
        </p:nvSpPr>
        <p:spPr>
          <a:xfrm>
            <a:off x="3677424" y="2612588"/>
            <a:ext cx="646390" cy="646390"/>
          </a:xfrm>
          <a:prstGeom prst="roundRect">
            <a:avLst>
              <a:gd name="adj" fmla="val 141463"/>
            </a:avLst>
          </a:prstGeom>
          <a:solidFill>
            <a:srgbClr val="6237C8"/>
          </a:solidFill>
          <a:ln/>
        </p:spPr>
      </p:sp>
      <p:pic>
        <p:nvPicPr>
          <p:cNvPr id="7" name="Image 0" descr="preencoded.png">    </p:cNvPr>
          <p:cNvPicPr>
            <a:picLocks noChangeAspect="1"/>
          </p:cNvPicPr>
          <p:nvPr/>
        </p:nvPicPr>
        <p:blipFill>
          <a:blip r:embed="rId1"/>
          <a:stretch>
            <a:fillRect/>
          </a:stretch>
        </p:blipFill>
        <p:spPr>
          <a:xfrm>
            <a:off x="3871377" y="2774156"/>
            <a:ext cx="258485" cy="323136"/>
          </a:xfrm>
          <a:prstGeom prst="rect">
            <a:avLst/>
          </a:prstGeom>
        </p:spPr>
      </p:pic>
      <p:sp>
        <p:nvSpPr>
          <p:cNvPr id="8" name="Text 5"/>
          <p:cNvSpPr/>
          <p:nvPr/>
        </p:nvSpPr>
        <p:spPr>
          <a:xfrm>
            <a:off x="1039654" y="3474363"/>
            <a:ext cx="2962870" cy="370403"/>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Quản Lý Sinh Viên</a:t>
            </a:r>
            <a:endParaRPr lang="en-US" sz="2300" dirty="0"/>
          </a:p>
        </p:txBody>
      </p:sp>
      <p:sp>
        <p:nvSpPr>
          <p:cNvPr id="9" name="Text 6"/>
          <p:cNvSpPr/>
          <p:nvPr/>
        </p:nvSpPr>
        <p:spPr>
          <a:xfrm>
            <a:off x="1039654" y="3973949"/>
            <a:ext cx="5921931"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Thêm, Sửa, Xóa thông tin sinh viên.</a:t>
            </a:r>
            <a:endParaRPr lang="en-US" sz="1650" dirty="0"/>
          </a:p>
        </p:txBody>
      </p:sp>
      <p:sp>
        <p:nvSpPr>
          <p:cNvPr id="10" name="Text 7"/>
          <p:cNvSpPr/>
          <p:nvPr/>
        </p:nvSpPr>
        <p:spPr>
          <a:xfrm>
            <a:off x="1039654" y="4394121"/>
            <a:ext cx="5921931"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Hiển thị danh sách đầy đủ.</a:t>
            </a:r>
            <a:endParaRPr lang="en-US" sz="1650" dirty="0"/>
          </a:p>
        </p:txBody>
      </p:sp>
      <p:sp>
        <p:nvSpPr>
          <p:cNvPr id="11" name="Shape 8"/>
          <p:cNvSpPr/>
          <p:nvPr/>
        </p:nvSpPr>
        <p:spPr>
          <a:xfrm>
            <a:off x="7422833" y="2935724"/>
            <a:ext cx="6413778" cy="2049066"/>
          </a:xfrm>
          <a:prstGeom prst="roundRect">
            <a:avLst>
              <a:gd name="adj" fmla="val 7140"/>
            </a:avLst>
          </a:prstGeom>
          <a:solidFill>
            <a:srgbClr val="FDFAF7"/>
          </a:solidFill>
          <a:ln/>
        </p:spPr>
      </p:sp>
      <p:sp>
        <p:nvSpPr>
          <p:cNvPr id="12" name="Shape 9"/>
          <p:cNvSpPr/>
          <p:nvPr/>
        </p:nvSpPr>
        <p:spPr>
          <a:xfrm>
            <a:off x="7422833" y="2905244"/>
            <a:ext cx="6413778" cy="121920"/>
          </a:xfrm>
          <a:prstGeom prst="roundRect">
            <a:avLst>
              <a:gd name="adj" fmla="val 74233"/>
            </a:avLst>
          </a:prstGeom>
          <a:solidFill>
            <a:srgbClr val="6237C8"/>
          </a:solidFill>
          <a:ln/>
        </p:spPr>
      </p:sp>
      <p:sp>
        <p:nvSpPr>
          <p:cNvPr id="13" name="Shape 10"/>
          <p:cNvSpPr/>
          <p:nvPr/>
        </p:nvSpPr>
        <p:spPr>
          <a:xfrm>
            <a:off x="10306467" y="2612588"/>
            <a:ext cx="646390" cy="646390"/>
          </a:xfrm>
          <a:prstGeom prst="roundRect">
            <a:avLst>
              <a:gd name="adj" fmla="val 141463"/>
            </a:avLst>
          </a:prstGeom>
          <a:solidFill>
            <a:srgbClr val="6237C8"/>
          </a:solidFill>
          <a:ln/>
        </p:spPr>
      </p:sp>
      <p:pic>
        <p:nvPicPr>
          <p:cNvPr id="14" name="Image 1" descr="preencoded.png">    </p:cNvPr>
          <p:cNvPicPr>
            <a:picLocks noChangeAspect="1"/>
          </p:cNvPicPr>
          <p:nvPr/>
        </p:nvPicPr>
        <p:blipFill>
          <a:blip r:embed="rId2"/>
          <a:stretch>
            <a:fillRect/>
          </a:stretch>
        </p:blipFill>
        <p:spPr>
          <a:xfrm>
            <a:off x="10500420" y="2774156"/>
            <a:ext cx="258485" cy="323136"/>
          </a:xfrm>
          <a:prstGeom prst="rect">
            <a:avLst/>
          </a:prstGeom>
        </p:spPr>
      </p:pic>
      <p:sp>
        <p:nvSpPr>
          <p:cNvPr id="15" name="Text 11"/>
          <p:cNvSpPr/>
          <p:nvPr/>
        </p:nvSpPr>
        <p:spPr>
          <a:xfrm>
            <a:off x="7668697" y="3474363"/>
            <a:ext cx="2962870" cy="370403"/>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Tính Toán Điểm</a:t>
            </a:r>
            <a:endParaRPr lang="en-US" sz="2300" dirty="0"/>
          </a:p>
        </p:txBody>
      </p:sp>
      <p:sp>
        <p:nvSpPr>
          <p:cNvPr id="16" name="Text 12"/>
          <p:cNvSpPr/>
          <p:nvPr/>
        </p:nvSpPr>
        <p:spPr>
          <a:xfrm>
            <a:off x="7668697" y="3973949"/>
            <a:ext cx="5922050"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Tính điểm trung bình (GPA) cho từng hồ sơ sinh viên.</a:t>
            </a:r>
            <a:endParaRPr lang="en-US" sz="1650" dirty="0"/>
          </a:p>
        </p:txBody>
      </p:sp>
      <p:sp>
        <p:nvSpPr>
          <p:cNvPr id="17" name="Shape 13"/>
          <p:cNvSpPr/>
          <p:nvPr/>
        </p:nvSpPr>
        <p:spPr>
          <a:xfrm>
            <a:off x="793790" y="5523309"/>
            <a:ext cx="6413659" cy="2049066"/>
          </a:xfrm>
          <a:prstGeom prst="roundRect">
            <a:avLst>
              <a:gd name="adj" fmla="val 7140"/>
            </a:avLst>
          </a:prstGeom>
          <a:solidFill>
            <a:srgbClr val="FDFAF7"/>
          </a:solidFill>
          <a:ln/>
        </p:spPr>
      </p:sp>
      <p:sp>
        <p:nvSpPr>
          <p:cNvPr id="18" name="Shape 14"/>
          <p:cNvSpPr/>
          <p:nvPr/>
        </p:nvSpPr>
        <p:spPr>
          <a:xfrm>
            <a:off x="793790" y="5492829"/>
            <a:ext cx="6413659" cy="121920"/>
          </a:xfrm>
          <a:prstGeom prst="roundRect">
            <a:avLst>
              <a:gd name="adj" fmla="val 74233"/>
            </a:avLst>
          </a:prstGeom>
          <a:solidFill>
            <a:srgbClr val="6237C8"/>
          </a:solidFill>
          <a:ln/>
        </p:spPr>
      </p:sp>
      <p:sp>
        <p:nvSpPr>
          <p:cNvPr id="19" name="Shape 15"/>
          <p:cNvSpPr/>
          <p:nvPr/>
        </p:nvSpPr>
        <p:spPr>
          <a:xfrm>
            <a:off x="3677424" y="5200174"/>
            <a:ext cx="646390" cy="646390"/>
          </a:xfrm>
          <a:prstGeom prst="roundRect">
            <a:avLst>
              <a:gd name="adj" fmla="val 141463"/>
            </a:avLst>
          </a:prstGeom>
          <a:solidFill>
            <a:srgbClr val="6237C8"/>
          </a:solidFill>
          <a:ln/>
        </p:spPr>
      </p:sp>
      <p:pic>
        <p:nvPicPr>
          <p:cNvPr id="20" name="Image 2" descr="preencoded.png">    </p:cNvPr>
          <p:cNvPicPr>
            <a:picLocks noChangeAspect="1"/>
          </p:cNvPicPr>
          <p:nvPr/>
        </p:nvPicPr>
        <p:blipFill>
          <a:blip r:embed="rId3"/>
          <a:stretch>
            <a:fillRect/>
          </a:stretch>
        </p:blipFill>
        <p:spPr>
          <a:xfrm>
            <a:off x="3871377" y="5361742"/>
            <a:ext cx="258485" cy="323136"/>
          </a:xfrm>
          <a:prstGeom prst="rect">
            <a:avLst/>
          </a:prstGeom>
        </p:spPr>
      </p:pic>
      <p:sp>
        <p:nvSpPr>
          <p:cNvPr id="21" name="Text 16"/>
          <p:cNvSpPr/>
          <p:nvPr/>
        </p:nvSpPr>
        <p:spPr>
          <a:xfrm>
            <a:off x="1039654" y="6061948"/>
            <a:ext cx="2962870" cy="370403"/>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Tìm Kiếm / Sắp Xếp</a:t>
            </a:r>
            <a:endParaRPr lang="en-US" sz="2300" dirty="0"/>
          </a:p>
        </p:txBody>
      </p:sp>
      <p:sp>
        <p:nvSpPr>
          <p:cNvPr id="22" name="Text 17"/>
          <p:cNvSpPr/>
          <p:nvPr/>
        </p:nvSpPr>
        <p:spPr>
          <a:xfrm>
            <a:off x="1039654" y="6561534"/>
            <a:ext cx="5921931"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Tìm kiếm theo ID hoặc Tên.</a:t>
            </a:r>
            <a:endParaRPr lang="en-US" sz="1650" dirty="0"/>
          </a:p>
        </p:txBody>
      </p:sp>
      <p:sp>
        <p:nvSpPr>
          <p:cNvPr id="23" name="Text 18"/>
          <p:cNvSpPr/>
          <p:nvPr/>
        </p:nvSpPr>
        <p:spPr>
          <a:xfrm>
            <a:off x="1039654" y="6981706"/>
            <a:ext cx="5921931"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Sắp xếp danh sách theo GPA hoặc Tên.</a:t>
            </a:r>
            <a:endParaRPr lang="en-US" sz="1650" dirty="0"/>
          </a:p>
        </p:txBody>
      </p:sp>
      <p:sp>
        <p:nvSpPr>
          <p:cNvPr id="24" name="Shape 19"/>
          <p:cNvSpPr/>
          <p:nvPr/>
        </p:nvSpPr>
        <p:spPr>
          <a:xfrm>
            <a:off x="7422833" y="5523309"/>
            <a:ext cx="6413778" cy="2049066"/>
          </a:xfrm>
          <a:prstGeom prst="roundRect">
            <a:avLst>
              <a:gd name="adj" fmla="val 7140"/>
            </a:avLst>
          </a:prstGeom>
          <a:solidFill>
            <a:srgbClr val="FDFAF7"/>
          </a:solidFill>
          <a:ln/>
        </p:spPr>
      </p:sp>
      <p:sp>
        <p:nvSpPr>
          <p:cNvPr id="25" name="Shape 20"/>
          <p:cNvSpPr/>
          <p:nvPr/>
        </p:nvSpPr>
        <p:spPr>
          <a:xfrm>
            <a:off x="7422833" y="5492829"/>
            <a:ext cx="6413778" cy="121920"/>
          </a:xfrm>
          <a:prstGeom prst="roundRect">
            <a:avLst>
              <a:gd name="adj" fmla="val 74233"/>
            </a:avLst>
          </a:prstGeom>
          <a:solidFill>
            <a:srgbClr val="6237C8"/>
          </a:solidFill>
          <a:ln/>
        </p:spPr>
      </p:sp>
      <p:sp>
        <p:nvSpPr>
          <p:cNvPr id="26" name="Shape 21"/>
          <p:cNvSpPr/>
          <p:nvPr/>
        </p:nvSpPr>
        <p:spPr>
          <a:xfrm>
            <a:off x="10306467" y="5200174"/>
            <a:ext cx="646390" cy="646390"/>
          </a:xfrm>
          <a:prstGeom prst="roundRect">
            <a:avLst>
              <a:gd name="adj" fmla="val 141463"/>
            </a:avLst>
          </a:prstGeom>
          <a:solidFill>
            <a:srgbClr val="6237C8"/>
          </a:solidFill>
          <a:ln/>
        </p:spPr>
      </p:sp>
      <p:pic>
        <p:nvPicPr>
          <p:cNvPr id="27" name="Image 3" descr="preencoded.png">    </p:cNvPr>
          <p:cNvPicPr>
            <a:picLocks noChangeAspect="1"/>
          </p:cNvPicPr>
          <p:nvPr/>
        </p:nvPicPr>
        <p:blipFill>
          <a:blip r:embed="rId4"/>
          <a:stretch>
            <a:fillRect/>
          </a:stretch>
        </p:blipFill>
        <p:spPr>
          <a:xfrm>
            <a:off x="10500420" y="5361742"/>
            <a:ext cx="258485" cy="323136"/>
          </a:xfrm>
          <a:prstGeom prst="rect">
            <a:avLst/>
          </a:prstGeom>
        </p:spPr>
      </p:pic>
      <p:sp>
        <p:nvSpPr>
          <p:cNvPr id="28" name="Text 22"/>
          <p:cNvSpPr/>
          <p:nvPr/>
        </p:nvSpPr>
        <p:spPr>
          <a:xfrm>
            <a:off x="7668697" y="6061948"/>
            <a:ext cx="2962870" cy="370403"/>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Quản Lý Tệp</a:t>
            </a:r>
            <a:endParaRPr lang="en-US" sz="2300" dirty="0"/>
          </a:p>
        </p:txBody>
      </p:sp>
      <p:sp>
        <p:nvSpPr>
          <p:cNvPr id="29" name="Text 23"/>
          <p:cNvSpPr/>
          <p:nvPr/>
        </p:nvSpPr>
        <p:spPr>
          <a:xfrm>
            <a:off x="7668697" y="6561534"/>
            <a:ext cx="5922050"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Lưu dữ liệu sinh viên vào tệp.</a:t>
            </a:r>
            <a:endParaRPr lang="en-US" sz="1650" dirty="0"/>
          </a:p>
        </p:txBody>
      </p:sp>
      <p:sp>
        <p:nvSpPr>
          <p:cNvPr id="30" name="Text 24"/>
          <p:cNvSpPr/>
          <p:nvPr/>
        </p:nvSpPr>
        <p:spPr>
          <a:xfrm>
            <a:off x="7668697" y="6981706"/>
            <a:ext cx="5922050"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272525"/>
                </a:solidFill>
                <a:latin typeface="Inter" pitchFamily="34" charset="0"/>
                <a:ea typeface="Inter" pitchFamily="34" charset="-122"/>
                <a:cs typeface="Inter" pitchFamily="34" charset="-120"/>
              </a:rPr>
              <a:t>Tải dữ liệu từ tệp để tiếp tục làm việc.</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34609"/>
            <a:ext cx="11816834"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Chi Tiết Phân Rã Chức Năng Chính (Main Function)</a:t>
            </a:r>
            <a:endParaRPr lang="en-US" sz="3900" dirty="0"/>
          </a:p>
        </p:txBody>
      </p:sp>
      <p:sp>
        <p:nvSpPr>
          <p:cNvPr id="3" name="Text 1"/>
          <p:cNvSpPr/>
          <p:nvPr/>
        </p:nvSpPr>
        <p:spPr>
          <a:xfrm>
            <a:off x="793790" y="271188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Phân rã các yêu cầu lớn thành các hàm (function) nhỏ hơn, giúp cấu trúc mã code rõ ràng và dễ bảo trì.</a:t>
            </a:r>
            <a:endParaRPr lang="en-US" sz="1750" dirty="0"/>
          </a:p>
        </p:txBody>
      </p:sp>
      <p:sp>
        <p:nvSpPr>
          <p:cNvPr id="4" name="Shape 2"/>
          <p:cNvSpPr/>
          <p:nvPr/>
        </p:nvSpPr>
        <p:spPr>
          <a:xfrm>
            <a:off x="793790" y="3329940"/>
            <a:ext cx="13042821" cy="2646998"/>
          </a:xfrm>
          <a:prstGeom prst="roundRect">
            <a:avLst>
              <a:gd name="adj" fmla="val 3599"/>
            </a:avLst>
          </a:prstGeom>
          <a:noFill/>
          <a:ln w="7620">
            <a:solidFill>
              <a:srgbClr val="000000">
                <a:alpha val="8000"/>
              </a:srgbClr>
            </a:solidFill>
            <a:prstDash val="solid"/>
          </a:ln>
        </p:spPr>
      </p:sp>
      <p:sp>
        <p:nvSpPr>
          <p:cNvPr id="5" name="Shape 3"/>
          <p:cNvSpPr/>
          <p:nvPr/>
        </p:nvSpPr>
        <p:spPr>
          <a:xfrm>
            <a:off x="801410" y="3337560"/>
            <a:ext cx="13027581" cy="657939"/>
          </a:xfrm>
          <a:prstGeom prst="rect">
            <a:avLst/>
          </a:prstGeom>
          <a:solidFill>
            <a:srgbClr val="FFFFFF">
              <a:alpha val="4000"/>
            </a:srgbClr>
          </a:solidFill>
          <a:ln/>
        </p:spPr>
      </p:sp>
      <p:sp>
        <p:nvSpPr>
          <p:cNvPr id="6" name="Text 4"/>
          <p:cNvSpPr/>
          <p:nvPr/>
        </p:nvSpPr>
        <p:spPr>
          <a:xfrm>
            <a:off x="1028343" y="3481268"/>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Quản Lý Sinh Viên</a:t>
            </a:r>
            <a:endParaRPr lang="en-US" sz="1750" dirty="0"/>
          </a:p>
        </p:txBody>
      </p:sp>
      <p:sp>
        <p:nvSpPr>
          <p:cNvPr id="7" name="Text 5"/>
          <p:cNvSpPr/>
          <p:nvPr/>
        </p:nvSpPr>
        <p:spPr>
          <a:xfrm>
            <a:off x="4940379" y="3481268"/>
            <a:ext cx="8661797" cy="37052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add_student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update_student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delete_student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display_all_students</a:t>
            </a:r>
            <a:endParaRPr lang="en-US" sz="1750" dirty="0"/>
          </a:p>
        </p:txBody>
      </p:sp>
      <p:sp>
        <p:nvSpPr>
          <p:cNvPr id="8" name="Shape 6"/>
          <p:cNvSpPr/>
          <p:nvPr/>
        </p:nvSpPr>
        <p:spPr>
          <a:xfrm>
            <a:off x="801410" y="3995499"/>
            <a:ext cx="13027581" cy="657939"/>
          </a:xfrm>
          <a:prstGeom prst="rect">
            <a:avLst/>
          </a:prstGeom>
          <a:solidFill>
            <a:srgbClr val="000000">
              <a:alpha val="4000"/>
            </a:srgbClr>
          </a:solidFill>
          <a:ln/>
        </p:spPr>
      </p:sp>
      <p:sp>
        <p:nvSpPr>
          <p:cNvPr id="9" name="Text 7"/>
          <p:cNvSpPr/>
          <p:nvPr/>
        </p:nvSpPr>
        <p:spPr>
          <a:xfrm>
            <a:off x="1028343" y="4139208"/>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Tính Toán Điểm</a:t>
            </a:r>
            <a:endParaRPr lang="en-US" sz="1750" dirty="0"/>
          </a:p>
        </p:txBody>
      </p:sp>
      <p:sp>
        <p:nvSpPr>
          <p:cNvPr id="10" name="Text 8"/>
          <p:cNvSpPr/>
          <p:nvPr/>
        </p:nvSpPr>
        <p:spPr>
          <a:xfrm>
            <a:off x="4940379" y="4139208"/>
            <a:ext cx="8661797" cy="37052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calculate_gpa</a:t>
            </a:r>
            <a:endParaRPr lang="en-US" sz="1750" dirty="0"/>
          </a:p>
        </p:txBody>
      </p:sp>
      <p:sp>
        <p:nvSpPr>
          <p:cNvPr id="11" name="Shape 9"/>
          <p:cNvSpPr/>
          <p:nvPr/>
        </p:nvSpPr>
        <p:spPr>
          <a:xfrm>
            <a:off x="801410" y="4653439"/>
            <a:ext cx="13027581" cy="657939"/>
          </a:xfrm>
          <a:prstGeom prst="rect">
            <a:avLst/>
          </a:prstGeom>
          <a:solidFill>
            <a:srgbClr val="FFFFFF">
              <a:alpha val="4000"/>
            </a:srgbClr>
          </a:solidFill>
          <a:ln/>
        </p:spPr>
      </p:sp>
      <p:sp>
        <p:nvSpPr>
          <p:cNvPr id="12" name="Text 10"/>
          <p:cNvSpPr/>
          <p:nvPr/>
        </p:nvSpPr>
        <p:spPr>
          <a:xfrm>
            <a:off x="1028343" y="4797147"/>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Tìm Kiếm/Sắp Xếp</a:t>
            </a:r>
            <a:endParaRPr lang="en-US" sz="1750" dirty="0"/>
          </a:p>
        </p:txBody>
      </p:sp>
      <p:sp>
        <p:nvSpPr>
          <p:cNvPr id="13" name="Text 11"/>
          <p:cNvSpPr/>
          <p:nvPr/>
        </p:nvSpPr>
        <p:spPr>
          <a:xfrm>
            <a:off x="4940379" y="4797147"/>
            <a:ext cx="8661797" cy="37052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search_student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sort_students</a:t>
            </a:r>
            <a:endParaRPr lang="en-US" sz="1750" dirty="0"/>
          </a:p>
        </p:txBody>
      </p:sp>
      <p:sp>
        <p:nvSpPr>
          <p:cNvPr id="14" name="Shape 12"/>
          <p:cNvSpPr/>
          <p:nvPr/>
        </p:nvSpPr>
        <p:spPr>
          <a:xfrm>
            <a:off x="801410" y="5311378"/>
            <a:ext cx="13027581" cy="657939"/>
          </a:xfrm>
          <a:prstGeom prst="rect">
            <a:avLst/>
          </a:prstGeom>
          <a:solidFill>
            <a:srgbClr val="000000">
              <a:alpha val="4000"/>
            </a:srgbClr>
          </a:solidFill>
          <a:ln/>
        </p:spPr>
      </p:sp>
      <p:sp>
        <p:nvSpPr>
          <p:cNvPr id="15" name="Text 13"/>
          <p:cNvSpPr/>
          <p:nvPr/>
        </p:nvSpPr>
        <p:spPr>
          <a:xfrm>
            <a:off x="1028343" y="5455087"/>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Quản Lý Tệp</a:t>
            </a:r>
            <a:endParaRPr lang="en-US" sz="1750" dirty="0"/>
          </a:p>
        </p:txBody>
      </p:sp>
      <p:sp>
        <p:nvSpPr>
          <p:cNvPr id="16" name="Text 14"/>
          <p:cNvSpPr/>
          <p:nvPr/>
        </p:nvSpPr>
        <p:spPr>
          <a:xfrm>
            <a:off x="4940379" y="5455087"/>
            <a:ext cx="8661797" cy="37052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save_to_file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load_from_file</a:t>
            </a:r>
            <a:endParaRPr lang="en-US" sz="1750" dirty="0"/>
          </a:p>
        </p:txBody>
      </p:sp>
      <p:sp>
        <p:nvSpPr>
          <p:cNvPr id="17" name="Text 15"/>
          <p:cNvSpPr/>
          <p:nvPr/>
        </p:nvSpPr>
        <p:spPr>
          <a:xfrm>
            <a:off x="793790" y="623208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Mỗi hàm này sẽ được phát triển độc lập, giảm độ phức tạp của toàn bộ dự án.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84848"/>
            <a:ext cx="11814334"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Bước 2: Nhận Dạng Mẫu Logic (Pattern Recognition)</a:t>
            </a:r>
            <a:endParaRPr lang="en-US" sz="3900" dirty="0"/>
          </a:p>
        </p:txBody>
      </p:sp>
      <p:sp>
        <p:nvSpPr>
          <p:cNvPr id="3" name="Text 1"/>
          <p:cNvSpPr/>
          <p:nvPr/>
        </p:nvSpPr>
        <p:spPr>
          <a:xfrm>
            <a:off x="793790" y="17621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Đây là bước xác định các khối code có thể tái sử dụng, giúp tăng tính nhất quán và hiệu quả lập trình.</a:t>
            </a:r>
            <a:endParaRPr lang="en-US" sz="1750" dirty="0"/>
          </a:p>
        </p:txBody>
      </p:sp>
      <p:pic>
        <p:nvPicPr>
          <p:cNvPr id="4" name="Image 0" descr="preencoded.png">    </p:cNvPr>
          <p:cNvPicPr>
            <a:picLocks noChangeAspect="1"/>
          </p:cNvPicPr>
          <p:nvPr/>
        </p:nvPicPr>
        <p:blipFill>
          <a:blip r:embed="rId1"/>
          <a:stretch>
            <a:fillRect/>
          </a:stretch>
        </p:blipFill>
        <p:spPr>
          <a:xfrm>
            <a:off x="793790" y="2380178"/>
            <a:ext cx="4158615" cy="2570202"/>
          </a:xfrm>
          <a:prstGeom prst="rect">
            <a:avLst/>
          </a:prstGeom>
        </p:spPr>
      </p:pic>
      <p:sp>
        <p:nvSpPr>
          <p:cNvPr id="5" name="Text 2"/>
          <p:cNvSpPr/>
          <p:nvPr/>
        </p:nvSpPr>
        <p:spPr>
          <a:xfrm>
            <a:off x="793790" y="5177195"/>
            <a:ext cx="4158615" cy="77985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Input Validation (Kiểm Tra Đầu Vào)</a:t>
            </a:r>
            <a:endParaRPr lang="en-US" sz="2450" dirty="0"/>
          </a:p>
        </p:txBody>
      </p:sp>
      <p:sp>
        <p:nvSpPr>
          <p:cNvPr id="6" name="Text 3"/>
          <p:cNvSpPr/>
          <p:nvPr/>
        </p:nvSpPr>
        <p:spPr>
          <a:xfrm>
            <a:off x="793790" y="6093142"/>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Đảm bảo dữ liệu người dùng nhập vào là hợp lệ (ví dụ: điểm nằm trong khoảng 0-10, ID là duy nhất).</a:t>
            </a:r>
            <a:endParaRPr lang="en-US" sz="1750" dirty="0"/>
          </a:p>
        </p:txBody>
      </p:sp>
      <p:pic>
        <p:nvPicPr>
          <p:cNvPr id="7" name="Image 1" descr="preencoded.png">    </p:cNvPr>
          <p:cNvPicPr>
            <a:picLocks noChangeAspect="1"/>
          </p:cNvPicPr>
          <p:nvPr/>
        </p:nvPicPr>
        <p:blipFill>
          <a:blip r:embed="rId2"/>
          <a:stretch>
            <a:fillRect/>
          </a:stretch>
        </p:blipFill>
        <p:spPr>
          <a:xfrm>
            <a:off x="5235893" y="2380178"/>
            <a:ext cx="4158615" cy="2570202"/>
          </a:xfrm>
          <a:prstGeom prst="rect">
            <a:avLst/>
          </a:prstGeom>
        </p:spPr>
      </p:pic>
      <p:sp>
        <p:nvSpPr>
          <p:cNvPr id="8" name="Text 4"/>
          <p:cNvSpPr/>
          <p:nvPr/>
        </p:nvSpPr>
        <p:spPr>
          <a:xfrm>
            <a:off x="5235893" y="5177195"/>
            <a:ext cx="4158615" cy="779859"/>
          </a:xfrm>
          <a:prstGeom prst="rect">
            <a:avLst/>
          </a:prstGeom>
          <a:noFill/>
          <a:ln/>
        </p:spPr>
        <p:txBody>
          <a:bodyPr wrap="squar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Menu Structure (Cấu Trúc Menu)</a:t>
            </a:r>
            <a:endParaRPr lang="en-US" sz="2450" dirty="0"/>
          </a:p>
        </p:txBody>
      </p:sp>
      <p:sp>
        <p:nvSpPr>
          <p:cNvPr id="9" name="Text 5"/>
          <p:cNvSpPr/>
          <p:nvPr/>
        </p:nvSpPr>
        <p:spPr>
          <a:xfrm>
            <a:off x="5235893" y="6093142"/>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Sử dụng các cấu trúc lặp (do-while) và điều kiện (switch-case) để xử lý các lựa chọn của người dùng trong menu chính.</a:t>
            </a:r>
            <a:endParaRPr lang="en-US" sz="1750" dirty="0"/>
          </a:p>
        </p:txBody>
      </p:sp>
      <p:pic>
        <p:nvPicPr>
          <p:cNvPr id="10" name="Image 2" descr="preencoded.png">    </p:cNvPr>
          <p:cNvPicPr>
            <a:picLocks noChangeAspect="1"/>
          </p:cNvPicPr>
          <p:nvPr/>
        </p:nvPicPr>
        <p:blipFill>
          <a:blip r:embed="rId3"/>
          <a:stretch>
            <a:fillRect/>
          </a:stretch>
        </p:blipFill>
        <p:spPr>
          <a:xfrm>
            <a:off x="9677995" y="2380178"/>
            <a:ext cx="4158615" cy="2570202"/>
          </a:xfrm>
          <a:prstGeom prst="rect">
            <a:avLst/>
          </a:prstGeom>
        </p:spPr>
      </p:pic>
      <p:sp>
        <p:nvSpPr>
          <p:cNvPr id="11" name="Text 6"/>
          <p:cNvSpPr/>
          <p:nvPr/>
        </p:nvSpPr>
        <p:spPr>
          <a:xfrm>
            <a:off x="9677995" y="5177195"/>
            <a:ext cx="381869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Array Iteration (Lặp Mảng)</a:t>
            </a:r>
            <a:endParaRPr lang="en-US" sz="2450" dirty="0"/>
          </a:p>
        </p:txBody>
      </p:sp>
      <p:sp>
        <p:nvSpPr>
          <p:cNvPr id="12" name="Text 7"/>
          <p:cNvSpPr/>
          <p:nvPr/>
        </p:nvSpPr>
        <p:spPr>
          <a:xfrm>
            <a:off x="9677995" y="570321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Logic cơ bản để duyệt qua danh sách sinh viên nhằm thực hiện các thao tác tìm kiếm, hiển thị, hoặc sắp xếp dữ liệu.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716762"/>
            <a:ext cx="6697385"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Ứng Dụng Của Các Mẫu Logic</a:t>
            </a:r>
            <a:endParaRPr lang="en-US" sz="3900" dirty="0"/>
          </a:p>
        </p:txBody>
      </p:sp>
      <p:sp>
        <p:nvSpPr>
          <p:cNvPr id="3" name="Text 1"/>
          <p:cNvSpPr/>
          <p:nvPr/>
        </p:nvSpPr>
        <p:spPr>
          <a:xfrm>
            <a:off x="793790" y="279404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Việc xác định sớm các mẫu logic giúp định hình cách viết mã code module hóa và tái sử dụng.</a:t>
            </a:r>
            <a:endParaRPr lang="en-US" sz="1750" dirty="0"/>
          </a:p>
        </p:txBody>
      </p:sp>
      <p:sp>
        <p:nvSpPr>
          <p:cNvPr id="4" name="Shape 2"/>
          <p:cNvSpPr/>
          <p:nvPr/>
        </p:nvSpPr>
        <p:spPr>
          <a:xfrm>
            <a:off x="793790" y="3412093"/>
            <a:ext cx="13042821" cy="3100626"/>
          </a:xfrm>
          <a:prstGeom prst="roundRect">
            <a:avLst>
              <a:gd name="adj" fmla="val 3073"/>
            </a:avLst>
          </a:prstGeom>
          <a:noFill/>
          <a:ln w="7620">
            <a:solidFill>
              <a:srgbClr val="000000">
                <a:alpha val="8000"/>
              </a:srgbClr>
            </a:solidFill>
            <a:prstDash val="solid"/>
          </a:ln>
        </p:spPr>
      </p:sp>
      <p:sp>
        <p:nvSpPr>
          <p:cNvPr id="5" name="Shape 3"/>
          <p:cNvSpPr/>
          <p:nvPr/>
        </p:nvSpPr>
        <p:spPr>
          <a:xfrm>
            <a:off x="801410" y="3419713"/>
            <a:ext cx="13027581" cy="1028462"/>
          </a:xfrm>
          <a:prstGeom prst="rect">
            <a:avLst/>
          </a:prstGeom>
          <a:solidFill>
            <a:srgbClr val="FFFFFF">
              <a:alpha val="4000"/>
            </a:srgbClr>
          </a:solidFill>
          <a:ln/>
        </p:spPr>
      </p:sp>
      <p:sp>
        <p:nvSpPr>
          <p:cNvPr id="6" name="Text 4"/>
          <p:cNvSpPr/>
          <p:nvPr/>
        </p:nvSpPr>
        <p:spPr>
          <a:xfrm>
            <a:off x="1028343" y="3563422"/>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Input Validation</a:t>
            </a:r>
            <a:endParaRPr lang="en-US" sz="1750" dirty="0"/>
          </a:p>
        </p:txBody>
      </p:sp>
      <p:sp>
        <p:nvSpPr>
          <p:cNvPr id="7" name="Text 5"/>
          <p:cNvSpPr/>
          <p:nvPr/>
        </p:nvSpPr>
        <p:spPr>
          <a:xfrm>
            <a:off x="4940379" y="3563422"/>
            <a:ext cx="8661797" cy="74104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Kiểm tra tính hợp lệ của dữ liệu đầu vào.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Áp dụng trong: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add_student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update_student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8" name="Shape 6"/>
          <p:cNvSpPr/>
          <p:nvPr/>
        </p:nvSpPr>
        <p:spPr>
          <a:xfrm>
            <a:off x="801410" y="4448175"/>
            <a:ext cx="13027581" cy="1028462"/>
          </a:xfrm>
          <a:prstGeom prst="rect">
            <a:avLst/>
          </a:prstGeom>
          <a:solidFill>
            <a:srgbClr val="000000">
              <a:alpha val="4000"/>
            </a:srgbClr>
          </a:solidFill>
          <a:ln/>
        </p:spPr>
      </p:sp>
      <p:sp>
        <p:nvSpPr>
          <p:cNvPr id="9" name="Text 7"/>
          <p:cNvSpPr/>
          <p:nvPr/>
        </p:nvSpPr>
        <p:spPr>
          <a:xfrm>
            <a:off x="1028343" y="459188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Menu Structure</a:t>
            </a:r>
            <a:endParaRPr lang="en-US" sz="1750" dirty="0"/>
          </a:p>
        </p:txBody>
      </p:sp>
      <p:sp>
        <p:nvSpPr>
          <p:cNvPr id="10" name="Text 8"/>
          <p:cNvSpPr/>
          <p:nvPr/>
        </p:nvSpPr>
        <p:spPr>
          <a:xfrm>
            <a:off x="4940379" y="4591883"/>
            <a:ext cx="8661797" cy="74104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Xử lý các tùy chọn của người dùng.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Áp dụng trong: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Hàm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main()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hoặc hàm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show_menu()</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1" name="Shape 9"/>
          <p:cNvSpPr/>
          <p:nvPr/>
        </p:nvSpPr>
        <p:spPr>
          <a:xfrm>
            <a:off x="801410" y="5476637"/>
            <a:ext cx="13027581" cy="1028462"/>
          </a:xfrm>
          <a:prstGeom prst="rect">
            <a:avLst/>
          </a:prstGeom>
          <a:solidFill>
            <a:srgbClr val="FFFFFF">
              <a:alpha val="4000"/>
            </a:srgbClr>
          </a:solidFill>
          <a:ln/>
        </p:spPr>
      </p:sp>
      <p:sp>
        <p:nvSpPr>
          <p:cNvPr id="12" name="Text 10"/>
          <p:cNvSpPr/>
          <p:nvPr/>
        </p:nvSpPr>
        <p:spPr>
          <a:xfrm>
            <a:off x="1028343" y="5620345"/>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Array Iteration</a:t>
            </a:r>
            <a:endParaRPr lang="en-US" sz="1750" dirty="0"/>
          </a:p>
        </p:txBody>
      </p:sp>
      <p:sp>
        <p:nvSpPr>
          <p:cNvPr id="13" name="Text 11"/>
          <p:cNvSpPr/>
          <p:nvPr/>
        </p:nvSpPr>
        <p:spPr>
          <a:xfrm>
            <a:off x="4940379" y="5620345"/>
            <a:ext cx="8661797" cy="74104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Logic lặp qua danh sách sinh viên.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Áp dụng trong: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search_student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sort_students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F0EDEA"/>
                </a:highlight>
                <a:latin typeface="Consolas" pitchFamily="34" charset="0"/>
                <a:ea typeface="Consolas" pitchFamily="34" charset="-122"/>
                <a:cs typeface="Consolas" pitchFamily="34" charset="-120"/>
              </a:rPr>
              <a:t>display_all_students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049" y="605790"/>
            <a:ext cx="5599390" cy="393740"/>
          </a:xfrm>
          <a:prstGeom prst="rect">
            <a:avLst/>
          </a:prstGeom>
          <a:noFill/>
          <a:ln/>
        </p:spPr>
        <p:txBody>
          <a:bodyPr wrap="none" lIns="0" tIns="0" rIns="0" bIns="0" rtlCol="0" anchor="t"/>
          <a:lstStyle/>
          <a:p>
            <a:pPr algn="l" indent="0" marL="0">
              <a:lnSpc>
                <a:spcPts val="3100"/>
              </a:lnSpc>
              <a:buNone/>
            </a:pPr>
            <a:r>
              <a:rPr lang="en-US" sz="2450" b="1" dirty="0">
                <a:solidFill>
                  <a:srgbClr val="F95F88"/>
                </a:solidFill>
                <a:latin typeface="Petrona Bold" pitchFamily="34" charset="0"/>
                <a:ea typeface="Petrona Bold" pitchFamily="34" charset="-122"/>
                <a:cs typeface="Petrona Bold" pitchFamily="34" charset="-120"/>
              </a:rPr>
              <a:t>Sản Phẩm Cần Nộp: Tài Liệu Phân Tích</a:t>
            </a:r>
            <a:endParaRPr lang="en-US" sz="2450" dirty="0"/>
          </a:p>
        </p:txBody>
      </p:sp>
      <p:sp>
        <p:nvSpPr>
          <p:cNvPr id="3" name="Text 1"/>
          <p:cNvSpPr/>
          <p:nvPr/>
        </p:nvSpPr>
        <p:spPr>
          <a:xfrm>
            <a:off x="771049" y="1285875"/>
            <a:ext cx="13088303" cy="229076"/>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Tài liệu này không chỉ là danh sách chức năng mà còn phải trình bày chi tiết luồng thực hiện của từng hàm.</a:t>
            </a:r>
            <a:endParaRPr lang="en-US" sz="1100" dirty="0"/>
          </a:p>
        </p:txBody>
      </p:sp>
      <p:sp>
        <p:nvSpPr>
          <p:cNvPr id="4" name="Text 2"/>
          <p:cNvSpPr/>
          <p:nvPr/>
        </p:nvSpPr>
        <p:spPr>
          <a:xfrm>
            <a:off x="771049" y="1819156"/>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F95F88"/>
                </a:solidFill>
                <a:latin typeface="Petrona Bold" pitchFamily="34" charset="0"/>
                <a:ea typeface="Petrona Bold" pitchFamily="34" charset="-122"/>
                <a:cs typeface="Petrona Bold" pitchFamily="34" charset="-120"/>
              </a:rPr>
              <a:t>Yêu Cầu Cơ Bản</a:t>
            </a:r>
            <a:endParaRPr lang="en-US" sz="1550" dirty="0"/>
          </a:p>
        </p:txBody>
      </p:sp>
      <p:sp>
        <p:nvSpPr>
          <p:cNvPr id="5" name="Text 3"/>
          <p:cNvSpPr/>
          <p:nvPr/>
        </p:nvSpPr>
        <p:spPr>
          <a:xfrm>
            <a:off x="771049" y="2208371"/>
            <a:ext cx="6369487" cy="229076"/>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72525"/>
                </a:solidFill>
                <a:latin typeface="Inter" pitchFamily="34" charset="0"/>
                <a:ea typeface="Inter" pitchFamily="34" charset="-122"/>
                <a:cs typeface="Inter" pitchFamily="34" charset="-120"/>
              </a:rPr>
              <a:t>Danh sách Hàm:</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Liệt kê đầy đủ các hàm đã phân rã (theo Bảng ở Card 4).</a:t>
            </a:r>
            <a:endParaRPr lang="en-US" sz="1100" dirty="0"/>
          </a:p>
        </p:txBody>
      </p:sp>
      <p:sp>
        <p:nvSpPr>
          <p:cNvPr id="6" name="Text 4"/>
          <p:cNvSpPr/>
          <p:nvPr/>
        </p:nvSpPr>
        <p:spPr>
          <a:xfrm>
            <a:off x="771049" y="2487454"/>
            <a:ext cx="6369487" cy="229076"/>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72525"/>
                </a:solidFill>
                <a:latin typeface="Inter" pitchFamily="34" charset="0"/>
                <a:ea typeface="Inter" pitchFamily="34" charset="-122"/>
                <a:cs typeface="Inter" pitchFamily="34" charset="-120"/>
              </a:rPr>
              <a:t>Mẫu Logic:</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Danh sách các mẫu logic đã nhận dạng (Input Validation, Menu Structure,...).</a:t>
            </a:r>
            <a:endParaRPr lang="en-US" sz="1100" dirty="0"/>
          </a:p>
        </p:txBody>
      </p:sp>
      <p:pic>
        <p:nvPicPr>
          <p:cNvPr id="7" name="Image 0" descr="preencoded.png">    </p:cNvPr>
          <p:cNvPicPr>
            <a:picLocks noChangeAspect="1"/>
          </p:cNvPicPr>
          <p:nvPr/>
        </p:nvPicPr>
        <p:blipFill>
          <a:blip r:embed="rId1"/>
          <a:stretch>
            <a:fillRect/>
          </a:stretch>
        </p:blipFill>
        <p:spPr>
          <a:xfrm>
            <a:off x="771049" y="2877622"/>
            <a:ext cx="4140160" cy="4140160"/>
          </a:xfrm>
          <a:prstGeom prst="rect">
            <a:avLst/>
          </a:prstGeom>
        </p:spPr>
      </p:pic>
      <p:sp>
        <p:nvSpPr>
          <p:cNvPr id="8" name="Text 5"/>
          <p:cNvSpPr/>
          <p:nvPr/>
        </p:nvSpPr>
        <p:spPr>
          <a:xfrm>
            <a:off x="7497485" y="1819156"/>
            <a:ext cx="3228142" cy="246102"/>
          </a:xfrm>
          <a:prstGeom prst="rect">
            <a:avLst/>
          </a:prstGeom>
          <a:noFill/>
          <a:ln/>
        </p:spPr>
        <p:txBody>
          <a:bodyPr wrap="none" lIns="0" tIns="0" rIns="0" bIns="0" rtlCol="0" anchor="t"/>
          <a:lstStyle/>
          <a:p>
            <a:pPr algn="l" indent="0" marL="0">
              <a:lnSpc>
                <a:spcPts val="1900"/>
              </a:lnSpc>
              <a:buNone/>
            </a:pPr>
            <a:r>
              <a:rPr lang="en-US" sz="1550" b="1" dirty="0">
                <a:solidFill>
                  <a:srgbClr val="F95F88"/>
                </a:solidFill>
                <a:latin typeface="Petrona Bold" pitchFamily="34" charset="0"/>
                <a:ea typeface="Petrona Bold" pitchFamily="34" charset="-122"/>
                <a:cs typeface="Petrona Bold" pitchFamily="34" charset="-120"/>
              </a:rPr>
              <a:t>Yêu Cầu Nâng Cao: Phân Rã Chi Tiết</a:t>
            </a:r>
            <a:endParaRPr lang="en-US" sz="1550" dirty="0"/>
          </a:p>
        </p:txBody>
      </p:sp>
      <p:sp>
        <p:nvSpPr>
          <p:cNvPr id="9" name="Text 6"/>
          <p:cNvSpPr/>
          <p:nvPr/>
        </p:nvSpPr>
        <p:spPr>
          <a:xfrm>
            <a:off x="7497485" y="2208371"/>
            <a:ext cx="6369487" cy="229076"/>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Mỗi chức năng phải được phân rã thành các bước thực hiện chi tiết:</a:t>
            </a:r>
            <a:endParaRPr lang="en-US" sz="1100" dirty="0"/>
          </a:p>
        </p:txBody>
      </p:sp>
      <p:sp>
        <p:nvSpPr>
          <p:cNvPr id="10" name="Shape 7"/>
          <p:cNvSpPr/>
          <p:nvPr/>
        </p:nvSpPr>
        <p:spPr>
          <a:xfrm>
            <a:off x="7497485" y="2598539"/>
            <a:ext cx="572691" cy="859155"/>
          </a:xfrm>
          <a:prstGeom prst="roundRect">
            <a:avLst>
              <a:gd name="adj" fmla="val 360056"/>
            </a:avLst>
          </a:prstGeom>
          <a:solidFill>
            <a:srgbClr val="E0D7F4"/>
          </a:solidFill>
          <a:ln w="7620">
            <a:solidFill>
              <a:srgbClr val="C6BDDA"/>
            </a:solidFill>
            <a:prstDash val="solid"/>
          </a:ln>
        </p:spPr>
      </p:sp>
      <p:sp>
        <p:nvSpPr>
          <p:cNvPr id="11" name="Text 8"/>
          <p:cNvSpPr/>
          <p:nvPr/>
        </p:nvSpPr>
        <p:spPr>
          <a:xfrm>
            <a:off x="7676436" y="2893814"/>
            <a:ext cx="214789" cy="268486"/>
          </a:xfrm>
          <a:prstGeom prst="rect">
            <a:avLst/>
          </a:prstGeom>
          <a:noFill/>
          <a:ln/>
        </p:spPr>
        <p:txBody>
          <a:bodyPr wrap="none" lIns="0" tIns="0" rIns="0" bIns="0" rtlCol="0" anchor="t"/>
          <a:lstStyle/>
          <a:p>
            <a:pPr algn="l" indent="0" marL="0">
              <a:lnSpc>
                <a:spcPts val="1650"/>
              </a:lnSpc>
              <a:buNone/>
            </a:pPr>
            <a:r>
              <a:rPr lang="en-US" sz="1650" b="1" dirty="0">
                <a:solidFill>
                  <a:srgbClr val="272525"/>
                </a:solidFill>
                <a:latin typeface="Petrona Bold" pitchFamily="34" charset="0"/>
                <a:ea typeface="Petrona Bold" pitchFamily="34" charset="-122"/>
                <a:cs typeface="Petrona Bold" pitchFamily="34" charset="-120"/>
              </a:rPr>
              <a:t>1</a:t>
            </a:r>
            <a:endParaRPr lang="en-US" sz="1650" dirty="0"/>
          </a:p>
        </p:txBody>
      </p:sp>
      <p:sp>
        <p:nvSpPr>
          <p:cNvPr id="12" name="Text 9"/>
          <p:cNvSpPr/>
          <p:nvPr/>
        </p:nvSpPr>
        <p:spPr>
          <a:xfrm>
            <a:off x="8213288" y="2741652"/>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Thêm Sinh Viên</a:t>
            </a:r>
            <a:endParaRPr lang="en-US" sz="1550" dirty="0"/>
          </a:p>
        </p:txBody>
      </p:sp>
      <p:sp>
        <p:nvSpPr>
          <p:cNvPr id="13" name="Shape 10"/>
          <p:cNvSpPr/>
          <p:nvPr/>
        </p:nvSpPr>
        <p:spPr>
          <a:xfrm>
            <a:off x="7497485" y="3600807"/>
            <a:ext cx="572691" cy="859155"/>
          </a:xfrm>
          <a:prstGeom prst="roundRect">
            <a:avLst>
              <a:gd name="adj" fmla="val 360056"/>
            </a:avLst>
          </a:prstGeom>
          <a:solidFill>
            <a:srgbClr val="E0D7F4"/>
          </a:solidFill>
          <a:ln w="7620">
            <a:solidFill>
              <a:srgbClr val="C6BDDA"/>
            </a:solidFill>
            <a:prstDash val="solid"/>
          </a:ln>
        </p:spPr>
      </p:sp>
      <p:sp>
        <p:nvSpPr>
          <p:cNvPr id="14" name="Text 11"/>
          <p:cNvSpPr/>
          <p:nvPr/>
        </p:nvSpPr>
        <p:spPr>
          <a:xfrm>
            <a:off x="7676436" y="3896082"/>
            <a:ext cx="214789" cy="268486"/>
          </a:xfrm>
          <a:prstGeom prst="rect">
            <a:avLst/>
          </a:prstGeom>
          <a:noFill/>
          <a:ln/>
        </p:spPr>
        <p:txBody>
          <a:bodyPr wrap="none" lIns="0" tIns="0" rIns="0" bIns="0" rtlCol="0" anchor="t"/>
          <a:lstStyle/>
          <a:p>
            <a:pPr algn="l" indent="0" marL="0">
              <a:lnSpc>
                <a:spcPts val="1650"/>
              </a:lnSpc>
              <a:buNone/>
            </a:pPr>
            <a:r>
              <a:rPr lang="en-US" sz="1650" b="1" dirty="0">
                <a:solidFill>
                  <a:srgbClr val="272525"/>
                </a:solidFill>
                <a:latin typeface="Petrona Bold" pitchFamily="34" charset="0"/>
                <a:ea typeface="Petrona Bold" pitchFamily="34" charset="-122"/>
                <a:cs typeface="Petrona Bold" pitchFamily="34" charset="-120"/>
              </a:rPr>
              <a:t>2</a:t>
            </a:r>
            <a:endParaRPr lang="en-US" sz="1650" dirty="0"/>
          </a:p>
        </p:txBody>
      </p:sp>
      <p:sp>
        <p:nvSpPr>
          <p:cNvPr id="15" name="Text 12"/>
          <p:cNvSpPr/>
          <p:nvPr/>
        </p:nvSpPr>
        <p:spPr>
          <a:xfrm>
            <a:off x="8213288" y="3743920"/>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Yêu cầu nhập ID</a:t>
            </a:r>
            <a:endParaRPr lang="en-US" sz="1550" dirty="0"/>
          </a:p>
        </p:txBody>
      </p:sp>
      <p:sp>
        <p:nvSpPr>
          <p:cNvPr id="16" name="Shape 13"/>
          <p:cNvSpPr/>
          <p:nvPr/>
        </p:nvSpPr>
        <p:spPr>
          <a:xfrm>
            <a:off x="7497485" y="4603075"/>
            <a:ext cx="572691" cy="859155"/>
          </a:xfrm>
          <a:prstGeom prst="roundRect">
            <a:avLst>
              <a:gd name="adj" fmla="val 360056"/>
            </a:avLst>
          </a:prstGeom>
          <a:solidFill>
            <a:srgbClr val="E0D7F4"/>
          </a:solidFill>
          <a:ln w="7620">
            <a:solidFill>
              <a:srgbClr val="C6BDDA"/>
            </a:solidFill>
            <a:prstDash val="solid"/>
          </a:ln>
        </p:spPr>
      </p:sp>
      <p:sp>
        <p:nvSpPr>
          <p:cNvPr id="17" name="Text 14"/>
          <p:cNvSpPr/>
          <p:nvPr/>
        </p:nvSpPr>
        <p:spPr>
          <a:xfrm>
            <a:off x="7676436" y="4898350"/>
            <a:ext cx="214789" cy="268486"/>
          </a:xfrm>
          <a:prstGeom prst="rect">
            <a:avLst/>
          </a:prstGeom>
          <a:noFill/>
          <a:ln/>
        </p:spPr>
        <p:txBody>
          <a:bodyPr wrap="none" lIns="0" tIns="0" rIns="0" bIns="0" rtlCol="0" anchor="t"/>
          <a:lstStyle/>
          <a:p>
            <a:pPr algn="l" indent="0" marL="0">
              <a:lnSpc>
                <a:spcPts val="1650"/>
              </a:lnSpc>
              <a:buNone/>
            </a:pPr>
            <a:r>
              <a:rPr lang="en-US" sz="1650" b="1" dirty="0">
                <a:solidFill>
                  <a:srgbClr val="272525"/>
                </a:solidFill>
                <a:latin typeface="Petrona Bold" pitchFamily="34" charset="0"/>
                <a:ea typeface="Petrona Bold" pitchFamily="34" charset="-122"/>
                <a:cs typeface="Petrona Bold" pitchFamily="34" charset="-120"/>
              </a:rPr>
              <a:t>3</a:t>
            </a:r>
            <a:endParaRPr lang="en-US" sz="1650" dirty="0"/>
          </a:p>
        </p:txBody>
      </p:sp>
      <p:sp>
        <p:nvSpPr>
          <p:cNvPr id="18" name="Text 15"/>
          <p:cNvSpPr/>
          <p:nvPr/>
        </p:nvSpPr>
        <p:spPr>
          <a:xfrm>
            <a:off x="8213288" y="4746188"/>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Kiểm tra ID tồn tại</a:t>
            </a:r>
            <a:endParaRPr lang="en-US" sz="1550" dirty="0"/>
          </a:p>
        </p:txBody>
      </p:sp>
      <p:sp>
        <p:nvSpPr>
          <p:cNvPr id="19" name="Shape 16"/>
          <p:cNvSpPr/>
          <p:nvPr/>
        </p:nvSpPr>
        <p:spPr>
          <a:xfrm>
            <a:off x="7497485" y="5605343"/>
            <a:ext cx="572691" cy="859155"/>
          </a:xfrm>
          <a:prstGeom prst="roundRect">
            <a:avLst>
              <a:gd name="adj" fmla="val 360056"/>
            </a:avLst>
          </a:prstGeom>
          <a:solidFill>
            <a:srgbClr val="E0D7F4"/>
          </a:solidFill>
          <a:ln w="7620">
            <a:solidFill>
              <a:srgbClr val="C6BDDA"/>
            </a:solidFill>
            <a:prstDash val="solid"/>
          </a:ln>
        </p:spPr>
      </p:sp>
      <p:sp>
        <p:nvSpPr>
          <p:cNvPr id="20" name="Text 17"/>
          <p:cNvSpPr/>
          <p:nvPr/>
        </p:nvSpPr>
        <p:spPr>
          <a:xfrm>
            <a:off x="7676436" y="5900618"/>
            <a:ext cx="214789" cy="268486"/>
          </a:xfrm>
          <a:prstGeom prst="rect">
            <a:avLst/>
          </a:prstGeom>
          <a:noFill/>
          <a:ln/>
        </p:spPr>
        <p:txBody>
          <a:bodyPr wrap="none" lIns="0" tIns="0" rIns="0" bIns="0" rtlCol="0" anchor="t"/>
          <a:lstStyle/>
          <a:p>
            <a:pPr algn="l" indent="0" marL="0">
              <a:lnSpc>
                <a:spcPts val="1650"/>
              </a:lnSpc>
              <a:buNone/>
            </a:pPr>
            <a:r>
              <a:rPr lang="en-US" sz="1650" b="1" dirty="0">
                <a:solidFill>
                  <a:srgbClr val="272525"/>
                </a:solidFill>
                <a:latin typeface="Petrona Bold" pitchFamily="34" charset="0"/>
                <a:ea typeface="Petrona Bold" pitchFamily="34" charset="-122"/>
                <a:cs typeface="Petrona Bold" pitchFamily="34" charset="-120"/>
              </a:rPr>
              <a:t>4</a:t>
            </a:r>
            <a:endParaRPr lang="en-US" sz="1650" dirty="0"/>
          </a:p>
        </p:txBody>
      </p:sp>
      <p:sp>
        <p:nvSpPr>
          <p:cNvPr id="21" name="Text 18"/>
          <p:cNvSpPr/>
          <p:nvPr/>
        </p:nvSpPr>
        <p:spPr>
          <a:xfrm>
            <a:off x="8213288" y="5748457"/>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Nhập Tên, Điểm</a:t>
            </a:r>
            <a:endParaRPr lang="en-US" sz="1550" dirty="0"/>
          </a:p>
        </p:txBody>
      </p:sp>
      <p:sp>
        <p:nvSpPr>
          <p:cNvPr id="22" name="Shape 19"/>
          <p:cNvSpPr/>
          <p:nvPr/>
        </p:nvSpPr>
        <p:spPr>
          <a:xfrm>
            <a:off x="7497485" y="6607612"/>
            <a:ext cx="572691" cy="859155"/>
          </a:xfrm>
          <a:prstGeom prst="roundRect">
            <a:avLst>
              <a:gd name="adj" fmla="val 360056"/>
            </a:avLst>
          </a:prstGeom>
          <a:solidFill>
            <a:srgbClr val="E0D7F4"/>
          </a:solidFill>
          <a:ln w="7620">
            <a:solidFill>
              <a:srgbClr val="C6BDDA"/>
            </a:solidFill>
            <a:prstDash val="solid"/>
          </a:ln>
        </p:spPr>
      </p:sp>
      <p:sp>
        <p:nvSpPr>
          <p:cNvPr id="23" name="Text 20"/>
          <p:cNvSpPr/>
          <p:nvPr/>
        </p:nvSpPr>
        <p:spPr>
          <a:xfrm>
            <a:off x="7676436" y="6902887"/>
            <a:ext cx="214789" cy="268486"/>
          </a:xfrm>
          <a:prstGeom prst="rect">
            <a:avLst/>
          </a:prstGeom>
          <a:noFill/>
          <a:ln/>
        </p:spPr>
        <p:txBody>
          <a:bodyPr wrap="none" lIns="0" tIns="0" rIns="0" bIns="0" rtlCol="0" anchor="t"/>
          <a:lstStyle/>
          <a:p>
            <a:pPr algn="l" indent="0" marL="0">
              <a:lnSpc>
                <a:spcPts val="1650"/>
              </a:lnSpc>
              <a:buNone/>
            </a:pPr>
            <a:r>
              <a:rPr lang="en-US" sz="1650" b="1" dirty="0">
                <a:solidFill>
                  <a:srgbClr val="272525"/>
                </a:solidFill>
                <a:latin typeface="Petrona Bold" pitchFamily="34" charset="0"/>
                <a:ea typeface="Petrona Bold" pitchFamily="34" charset="-122"/>
                <a:cs typeface="Petrona Bold" pitchFamily="34" charset="-120"/>
              </a:rPr>
              <a:t>5</a:t>
            </a:r>
            <a:endParaRPr lang="en-US" sz="1650" dirty="0"/>
          </a:p>
        </p:txBody>
      </p:sp>
      <p:sp>
        <p:nvSpPr>
          <p:cNvPr id="24" name="Text 21"/>
          <p:cNvSpPr/>
          <p:nvPr/>
        </p:nvSpPr>
        <p:spPr>
          <a:xfrm>
            <a:off x="8213288" y="6750725"/>
            <a:ext cx="1968818" cy="246102"/>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Petrona Bold" pitchFamily="34" charset="0"/>
                <a:ea typeface="Petrona Bold" pitchFamily="34" charset="-122"/>
                <a:cs typeface="Petrona Bold" pitchFamily="34" charset="-120"/>
              </a:rPr>
              <a:t>Lưu vào mảng dữ liệu</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0569"/>
            <a:ext cx="6182797" cy="436602"/>
          </a:xfrm>
          <a:prstGeom prst="rect">
            <a:avLst/>
          </a:prstGeom>
          <a:noFill/>
          <a:ln/>
        </p:spPr>
        <p:txBody>
          <a:bodyPr wrap="none" lIns="0" tIns="0" rIns="0" bIns="0" rtlCol="0" anchor="t"/>
          <a:lstStyle/>
          <a:p>
            <a:pPr algn="l" indent="0" marL="0">
              <a:lnSpc>
                <a:spcPts val="3400"/>
              </a:lnSpc>
              <a:buNone/>
            </a:pPr>
            <a:r>
              <a:rPr lang="en-US" sz="2750" b="1" dirty="0">
                <a:solidFill>
                  <a:srgbClr val="F95F88"/>
                </a:solidFill>
                <a:latin typeface="Petrona Bold" pitchFamily="34" charset="0"/>
                <a:ea typeface="Petrona Bold" pitchFamily="34" charset="-122"/>
                <a:cs typeface="Petrona Bold" pitchFamily="34" charset="-120"/>
              </a:rPr>
              <a:t>Ví Dụ Về Phân Rã Chức Năng (Chi Tiết)</a:t>
            </a:r>
            <a:endParaRPr lang="en-US" sz="2750" dirty="0"/>
          </a:p>
        </p:txBody>
      </p:sp>
      <p:sp>
        <p:nvSpPr>
          <p:cNvPr id="3" name="Text 1"/>
          <p:cNvSpPr/>
          <p:nvPr/>
        </p:nvSpPr>
        <p:spPr>
          <a:xfrm>
            <a:off x="793790" y="1494711"/>
            <a:ext cx="13042821"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Lập trình viên cần hiểu rõ từng bước nhỏ nhất của một tác vụ để đảm bảo mã code hoạt động chính xác và hiệu quả.</a:t>
            </a:r>
            <a:endParaRPr lang="en-US" sz="1250" dirty="0"/>
          </a:p>
        </p:txBody>
      </p:sp>
      <p:sp>
        <p:nvSpPr>
          <p:cNvPr id="4" name="Shape 2"/>
          <p:cNvSpPr/>
          <p:nvPr/>
        </p:nvSpPr>
        <p:spPr>
          <a:xfrm>
            <a:off x="793790" y="1927384"/>
            <a:ext cx="13042821" cy="985361"/>
          </a:xfrm>
          <a:prstGeom prst="roundRect">
            <a:avLst>
              <a:gd name="adj" fmla="val 6768"/>
            </a:avLst>
          </a:prstGeom>
          <a:solidFill>
            <a:srgbClr val="FDFAF7"/>
          </a:solidFill>
          <a:ln w="22860">
            <a:solidFill>
              <a:srgbClr val="C6BDDA"/>
            </a:solidFill>
            <a:prstDash val="solid"/>
          </a:ln>
        </p:spPr>
      </p:sp>
      <p:sp>
        <p:nvSpPr>
          <p:cNvPr id="5" name="Shape 3"/>
          <p:cNvSpPr/>
          <p:nvPr/>
        </p:nvSpPr>
        <p:spPr>
          <a:xfrm>
            <a:off x="816650" y="1950244"/>
            <a:ext cx="158710" cy="939641"/>
          </a:xfrm>
          <a:prstGeom prst="roundRect">
            <a:avLst>
              <a:gd name="adj" fmla="val 24734"/>
            </a:avLst>
          </a:prstGeom>
          <a:solidFill>
            <a:srgbClr val="E0D7F4"/>
          </a:solidFill>
          <a:ln/>
        </p:spPr>
      </p:sp>
      <p:sp>
        <p:nvSpPr>
          <p:cNvPr id="6" name="Text 4"/>
          <p:cNvSpPr/>
          <p:nvPr/>
        </p:nvSpPr>
        <p:spPr>
          <a:xfrm>
            <a:off x="1134070" y="2108954"/>
            <a:ext cx="2388870"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Bắt Đầu: Yêu cầu dữ liệu</a:t>
            </a:r>
            <a:endParaRPr lang="en-US" sz="1700" dirty="0"/>
          </a:p>
        </p:txBody>
      </p:sp>
      <p:sp>
        <p:nvSpPr>
          <p:cNvPr id="7" name="Text 5"/>
          <p:cNvSpPr/>
          <p:nvPr/>
        </p:nvSpPr>
        <p:spPr>
          <a:xfrm>
            <a:off x="1134070" y="2477095"/>
            <a:ext cx="12679680"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Hệ thống yêu cầu người dùng nhập ID Sinh viên và Tên.</a:t>
            </a:r>
            <a:endParaRPr lang="en-US" sz="1250" dirty="0"/>
          </a:p>
        </p:txBody>
      </p:sp>
      <p:sp>
        <p:nvSpPr>
          <p:cNvPr id="8" name="Shape 6"/>
          <p:cNvSpPr/>
          <p:nvPr/>
        </p:nvSpPr>
        <p:spPr>
          <a:xfrm>
            <a:off x="1031915" y="3071455"/>
            <a:ext cx="12804696" cy="985361"/>
          </a:xfrm>
          <a:prstGeom prst="roundRect">
            <a:avLst>
              <a:gd name="adj" fmla="val 6768"/>
            </a:avLst>
          </a:prstGeom>
          <a:solidFill>
            <a:srgbClr val="FDFAF7"/>
          </a:solidFill>
          <a:ln w="22860">
            <a:solidFill>
              <a:srgbClr val="C6BDDA"/>
            </a:solidFill>
            <a:prstDash val="solid"/>
          </a:ln>
        </p:spPr>
      </p:sp>
      <p:sp>
        <p:nvSpPr>
          <p:cNvPr id="9" name="Shape 7"/>
          <p:cNvSpPr/>
          <p:nvPr/>
        </p:nvSpPr>
        <p:spPr>
          <a:xfrm>
            <a:off x="1054775" y="3094315"/>
            <a:ext cx="158710" cy="939641"/>
          </a:xfrm>
          <a:prstGeom prst="roundRect">
            <a:avLst>
              <a:gd name="adj" fmla="val 24734"/>
            </a:avLst>
          </a:prstGeom>
          <a:solidFill>
            <a:srgbClr val="E0D7F4"/>
          </a:solidFill>
          <a:ln/>
        </p:spPr>
      </p:sp>
      <p:sp>
        <p:nvSpPr>
          <p:cNvPr id="10" name="Text 8"/>
          <p:cNvSpPr/>
          <p:nvPr/>
        </p:nvSpPr>
        <p:spPr>
          <a:xfrm>
            <a:off x="1372195" y="3253026"/>
            <a:ext cx="3971806"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Bước 1: Kiểm tra tính hợp lệ (Validation)</a:t>
            </a:r>
            <a:endParaRPr lang="en-US" sz="1700" dirty="0"/>
          </a:p>
        </p:txBody>
      </p:sp>
      <p:sp>
        <p:nvSpPr>
          <p:cNvPr id="11" name="Text 9"/>
          <p:cNvSpPr/>
          <p:nvPr/>
        </p:nvSpPr>
        <p:spPr>
          <a:xfrm>
            <a:off x="1372195" y="3621167"/>
            <a:ext cx="12441555"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Kiểm tra ID đã tồn tại chưa? Nếu có, yêu cầu nhập lại hoặc hủy bỏ.</a:t>
            </a:r>
            <a:endParaRPr lang="en-US" sz="1250" dirty="0"/>
          </a:p>
        </p:txBody>
      </p:sp>
      <p:sp>
        <p:nvSpPr>
          <p:cNvPr id="12" name="Shape 10"/>
          <p:cNvSpPr/>
          <p:nvPr/>
        </p:nvSpPr>
        <p:spPr>
          <a:xfrm>
            <a:off x="1270040" y="4215527"/>
            <a:ext cx="12566571" cy="985361"/>
          </a:xfrm>
          <a:prstGeom prst="roundRect">
            <a:avLst>
              <a:gd name="adj" fmla="val 6768"/>
            </a:avLst>
          </a:prstGeom>
          <a:solidFill>
            <a:srgbClr val="FDFAF7"/>
          </a:solidFill>
          <a:ln w="22860">
            <a:solidFill>
              <a:srgbClr val="C6BDDA"/>
            </a:solidFill>
            <a:prstDash val="solid"/>
          </a:ln>
        </p:spPr>
      </p:sp>
      <p:sp>
        <p:nvSpPr>
          <p:cNvPr id="13" name="Shape 11"/>
          <p:cNvSpPr/>
          <p:nvPr/>
        </p:nvSpPr>
        <p:spPr>
          <a:xfrm>
            <a:off x="1292900" y="4238387"/>
            <a:ext cx="158710" cy="939641"/>
          </a:xfrm>
          <a:prstGeom prst="roundRect">
            <a:avLst>
              <a:gd name="adj" fmla="val 24734"/>
            </a:avLst>
          </a:prstGeom>
          <a:solidFill>
            <a:srgbClr val="E0D7F4"/>
          </a:solidFill>
          <a:ln/>
        </p:spPr>
      </p:sp>
      <p:sp>
        <p:nvSpPr>
          <p:cNvPr id="14" name="Text 12"/>
          <p:cNvSpPr/>
          <p:nvPr/>
        </p:nvSpPr>
        <p:spPr>
          <a:xfrm>
            <a:off x="1610320" y="4397097"/>
            <a:ext cx="3870365"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Bước 2: Nhập các trường dữ liệu còn lại</a:t>
            </a:r>
            <a:endParaRPr lang="en-US" sz="1700" dirty="0"/>
          </a:p>
        </p:txBody>
      </p:sp>
      <p:sp>
        <p:nvSpPr>
          <p:cNvPr id="15" name="Text 13"/>
          <p:cNvSpPr/>
          <p:nvPr/>
        </p:nvSpPr>
        <p:spPr>
          <a:xfrm>
            <a:off x="1610320" y="4765238"/>
            <a:ext cx="12203430"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Yêu cầu nhập điểm của các môn học. Phải áp dụng Input Validation cho từng điểm số.</a:t>
            </a:r>
            <a:endParaRPr lang="en-US" sz="1250" dirty="0"/>
          </a:p>
        </p:txBody>
      </p:sp>
      <p:sp>
        <p:nvSpPr>
          <p:cNvPr id="16" name="Shape 14"/>
          <p:cNvSpPr/>
          <p:nvPr/>
        </p:nvSpPr>
        <p:spPr>
          <a:xfrm>
            <a:off x="1508284" y="5359598"/>
            <a:ext cx="12328327" cy="985361"/>
          </a:xfrm>
          <a:prstGeom prst="roundRect">
            <a:avLst>
              <a:gd name="adj" fmla="val 6768"/>
            </a:avLst>
          </a:prstGeom>
          <a:solidFill>
            <a:srgbClr val="FDFAF7"/>
          </a:solidFill>
          <a:ln w="22860">
            <a:solidFill>
              <a:srgbClr val="C6BDDA"/>
            </a:solidFill>
            <a:prstDash val="solid"/>
          </a:ln>
        </p:spPr>
      </p:sp>
      <p:sp>
        <p:nvSpPr>
          <p:cNvPr id="17" name="Shape 15"/>
          <p:cNvSpPr/>
          <p:nvPr/>
        </p:nvSpPr>
        <p:spPr>
          <a:xfrm>
            <a:off x="1531144" y="5382458"/>
            <a:ext cx="158710" cy="939641"/>
          </a:xfrm>
          <a:prstGeom prst="roundRect">
            <a:avLst>
              <a:gd name="adj" fmla="val 24734"/>
            </a:avLst>
          </a:prstGeom>
          <a:solidFill>
            <a:srgbClr val="E0D7F4"/>
          </a:solidFill>
          <a:ln/>
        </p:spPr>
      </p:sp>
      <p:sp>
        <p:nvSpPr>
          <p:cNvPr id="18" name="Text 16"/>
          <p:cNvSpPr/>
          <p:nvPr/>
        </p:nvSpPr>
        <p:spPr>
          <a:xfrm>
            <a:off x="1848564" y="5541169"/>
            <a:ext cx="2321004"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Bước 3: Xử lý và Lưu trữ</a:t>
            </a:r>
            <a:endParaRPr lang="en-US" sz="1700" dirty="0"/>
          </a:p>
        </p:txBody>
      </p:sp>
      <p:sp>
        <p:nvSpPr>
          <p:cNvPr id="19" name="Text 17"/>
          <p:cNvSpPr/>
          <p:nvPr/>
        </p:nvSpPr>
        <p:spPr>
          <a:xfrm>
            <a:off x="1848564" y="5909310"/>
            <a:ext cx="11965186"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Tính toán GPA sơ bộ, sau đó lưu toàn bộ dữ liệu sinh viên mới vào cấu trúc dữ liệu (mảng/list).</a:t>
            </a:r>
            <a:endParaRPr lang="en-US" sz="1250" dirty="0"/>
          </a:p>
        </p:txBody>
      </p:sp>
      <p:sp>
        <p:nvSpPr>
          <p:cNvPr id="20" name="Shape 18"/>
          <p:cNvSpPr/>
          <p:nvPr/>
        </p:nvSpPr>
        <p:spPr>
          <a:xfrm>
            <a:off x="1270040" y="6503670"/>
            <a:ext cx="12566571" cy="985361"/>
          </a:xfrm>
          <a:prstGeom prst="roundRect">
            <a:avLst>
              <a:gd name="adj" fmla="val 6768"/>
            </a:avLst>
          </a:prstGeom>
          <a:solidFill>
            <a:srgbClr val="FDFAF7"/>
          </a:solidFill>
          <a:ln w="22860">
            <a:solidFill>
              <a:srgbClr val="C6BDDA"/>
            </a:solidFill>
            <a:prstDash val="solid"/>
          </a:ln>
        </p:spPr>
      </p:sp>
      <p:sp>
        <p:nvSpPr>
          <p:cNvPr id="21" name="Shape 19"/>
          <p:cNvSpPr/>
          <p:nvPr/>
        </p:nvSpPr>
        <p:spPr>
          <a:xfrm>
            <a:off x="1292900" y="6526530"/>
            <a:ext cx="158710" cy="939641"/>
          </a:xfrm>
          <a:prstGeom prst="roundRect">
            <a:avLst>
              <a:gd name="adj" fmla="val 24734"/>
            </a:avLst>
          </a:prstGeom>
          <a:solidFill>
            <a:srgbClr val="E0D7F4"/>
          </a:solidFill>
          <a:ln/>
        </p:spPr>
      </p:sp>
      <p:sp>
        <p:nvSpPr>
          <p:cNvPr id="22" name="Text 20"/>
          <p:cNvSpPr/>
          <p:nvPr/>
        </p:nvSpPr>
        <p:spPr>
          <a:xfrm>
            <a:off x="1610320" y="6685240"/>
            <a:ext cx="3145393"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Kết thúc: Thông báo thành công</a:t>
            </a:r>
            <a:endParaRPr lang="en-US" sz="1700" dirty="0"/>
          </a:p>
        </p:txBody>
      </p:sp>
      <p:sp>
        <p:nvSpPr>
          <p:cNvPr id="23" name="Text 21"/>
          <p:cNvSpPr/>
          <p:nvPr/>
        </p:nvSpPr>
        <p:spPr>
          <a:xfrm>
            <a:off x="1610320" y="7053382"/>
            <a:ext cx="12203430"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Hiển thị thông báo xác nhận đã thêm sinh viên thành công.</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1030" y="487918"/>
            <a:ext cx="9422368" cy="487918"/>
          </a:xfrm>
          <a:prstGeom prst="rect">
            <a:avLst/>
          </a:prstGeom>
          <a:noFill/>
          <a:ln/>
        </p:spPr>
        <p:txBody>
          <a:bodyPr wrap="none" lIns="0" tIns="0" rIns="0" bIns="0" rtlCol="0" anchor="t"/>
          <a:lstStyle/>
          <a:p>
            <a:pPr algn="l" indent="0" marL="0">
              <a:lnSpc>
                <a:spcPts val="3800"/>
              </a:lnSpc>
              <a:buNone/>
            </a:pPr>
            <a:r>
              <a:rPr lang="en-US" sz="3050" b="1" dirty="0">
                <a:solidFill>
                  <a:srgbClr val="F95F88"/>
                </a:solidFill>
                <a:latin typeface="Petrona Bold" pitchFamily="34" charset="0"/>
                <a:ea typeface="Petrona Bold" pitchFamily="34" charset="-122"/>
                <a:cs typeface="Petrona Bold" pitchFamily="34" charset="-120"/>
              </a:rPr>
              <a:t>Lời Khuyên Từ Giảng Viên: Trực Quan Hóa Phân Tích</a:t>
            </a:r>
            <a:endParaRPr lang="en-US" sz="3050" dirty="0"/>
          </a:p>
        </p:txBody>
      </p:sp>
      <p:sp>
        <p:nvSpPr>
          <p:cNvPr id="3" name="Text 1"/>
          <p:cNvSpPr/>
          <p:nvPr/>
        </p:nvSpPr>
        <p:spPr>
          <a:xfrm>
            <a:off x="621030" y="1330643"/>
            <a:ext cx="13388340" cy="283845"/>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Để Tài liệu Phân tích dễ hiểu và chính xác, hãy sử dụng các công cụ trực quan thay vì chỉ dùng văn bản thuần túy.</a:t>
            </a:r>
            <a:endParaRPr lang="en-US" sz="1350" dirty="0"/>
          </a:p>
        </p:txBody>
      </p:sp>
      <p:pic>
        <p:nvPicPr>
          <p:cNvPr id="4" name="Image 0" descr="preencoded.png">    </p:cNvPr>
          <p:cNvPicPr>
            <a:picLocks noChangeAspect="1"/>
          </p:cNvPicPr>
          <p:nvPr/>
        </p:nvPicPr>
        <p:blipFill>
          <a:blip r:embed="rId1"/>
          <a:stretch>
            <a:fillRect/>
          </a:stretch>
        </p:blipFill>
        <p:spPr>
          <a:xfrm>
            <a:off x="621030" y="2013585"/>
            <a:ext cx="6477714" cy="6477714"/>
          </a:xfrm>
          <a:prstGeom prst="rect">
            <a:avLst/>
          </a:prstGeom>
        </p:spPr>
      </p:pic>
      <p:sp>
        <p:nvSpPr>
          <p:cNvPr id="5" name="Text 2"/>
          <p:cNvSpPr/>
          <p:nvPr/>
        </p:nvSpPr>
        <p:spPr>
          <a:xfrm>
            <a:off x="7539276" y="4072771"/>
            <a:ext cx="6477714" cy="56769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Sơ đồ Luồng Dữ liệu (Data Flow Diagrams - DFD):</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Minh họa cách dữ liệu di chuyển giữa các chức năng.</a:t>
            </a:r>
            <a:endParaRPr lang="en-US" sz="1350" dirty="0"/>
          </a:p>
        </p:txBody>
      </p:sp>
      <p:sp>
        <p:nvSpPr>
          <p:cNvPr id="6" name="Text 3"/>
          <p:cNvSpPr/>
          <p:nvPr/>
        </p:nvSpPr>
        <p:spPr>
          <a:xfrm>
            <a:off x="7539276" y="4702493"/>
            <a:ext cx="6477714" cy="56769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Bảng Phân Rã Chức Năng:</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Sử dụng cấu trúc bảng rõ ràng để liệt kê hàm và mô tả.</a:t>
            </a:r>
            <a:endParaRPr lang="en-US" sz="1350" dirty="0"/>
          </a:p>
        </p:txBody>
      </p:sp>
      <p:sp>
        <p:nvSpPr>
          <p:cNvPr id="7" name="Text 4"/>
          <p:cNvSpPr/>
          <p:nvPr/>
        </p:nvSpPr>
        <p:spPr>
          <a:xfrm>
            <a:off x="7539276" y="5332214"/>
            <a:ext cx="6477714" cy="56769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Sơ đồ Cây (Tree Diagrams):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Trình bày mối quan hệ phân cấp giữa chức năng chính và các hàm con.</a:t>
            </a:r>
            <a:endParaRPr lang="en-US" sz="1350" dirty="0"/>
          </a:p>
        </p:txBody>
      </p:sp>
      <p:sp>
        <p:nvSpPr>
          <p:cNvPr id="8" name="Text 5"/>
          <p:cNvSpPr/>
          <p:nvPr/>
        </p:nvSpPr>
        <p:spPr>
          <a:xfrm>
            <a:off x="7539276" y="5961936"/>
            <a:ext cx="6477714" cy="567690"/>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Tính Sư Phạm:</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Một tài liệu trực quan giúp cả nhóm hiểu rõ phạm vi và luồng công việc mà không cần giải thích quá nhiều.</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2025-10-14T02:25:27Z</dcterms:created>
  <dcterms:modified xsi:type="dcterms:W3CDTF">2025-10-14T02:25:27Z</dcterms:modified>
</cp:coreProperties>
</file>